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75" r:id="rId3"/>
    <p:sldId id="278" r:id="rId4"/>
    <p:sldId id="279" r:id="rId5"/>
    <p:sldId id="298" r:id="rId6"/>
    <p:sldId id="284" r:id="rId7"/>
    <p:sldId id="285" r:id="rId8"/>
    <p:sldId id="280" r:id="rId9"/>
    <p:sldId id="281" r:id="rId10"/>
    <p:sldId id="282" r:id="rId11"/>
    <p:sldId id="283" r:id="rId12"/>
    <p:sldId id="274" r:id="rId13"/>
    <p:sldId id="276" r:id="rId14"/>
    <p:sldId id="286" r:id="rId15"/>
    <p:sldId id="277" r:id="rId16"/>
    <p:sldId id="292" r:id="rId17"/>
    <p:sldId id="294" r:id="rId18"/>
    <p:sldId id="295" r:id="rId19"/>
    <p:sldId id="288" r:id="rId20"/>
    <p:sldId id="289" r:id="rId21"/>
    <p:sldId id="290" r:id="rId22"/>
    <p:sldId id="291" r:id="rId23"/>
    <p:sldId id="257" r:id="rId24"/>
    <p:sldId id="258" r:id="rId25"/>
    <p:sldId id="259" r:id="rId26"/>
    <p:sldId id="260" r:id="rId27"/>
    <p:sldId id="261" r:id="rId28"/>
    <p:sldId id="262" r:id="rId29"/>
    <p:sldId id="263" r:id="rId30"/>
    <p:sldId id="264" r:id="rId31"/>
    <p:sldId id="265" r:id="rId32"/>
    <p:sldId id="266" r:id="rId33"/>
    <p:sldId id="267" r:id="rId34"/>
    <p:sldId id="270" r:id="rId35"/>
    <p:sldId id="271" r:id="rId36"/>
    <p:sldId id="272" r:id="rId37"/>
    <p:sldId id="287" r:id="rId38"/>
    <p:sldId id="296" r:id="rId39"/>
    <p:sldId id="297" r:id="rId4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4FE18-594F-4D7A-9071-C915B904A2B0}" type="datetimeFigureOut">
              <a:rPr lang="ru-RU" smtClean="0"/>
              <a:t>27.01.2022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B0D86-3130-457B-AE0B-BA779EC3899C}" type="slidenum">
              <a:rPr lang="ru-RU" smtClean="0"/>
              <a:t>‹#›</a:t>
            </a:fld>
            <a:endParaRPr lang="ru-RU"/>
          </a:p>
        </p:txBody>
      </p:sp>
    </p:spTree>
    <p:extLst>
      <p:ext uri="{BB962C8B-B14F-4D97-AF65-F5344CB8AC3E}">
        <p14:creationId xmlns:p14="http://schemas.microsoft.com/office/powerpoint/2010/main" val="304835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B8B0D86-3130-457B-AE0B-BA779EC3899C}" type="slidenum">
              <a:rPr lang="ru-RU" smtClean="0"/>
              <a:t>5</a:t>
            </a:fld>
            <a:endParaRPr lang="ru-RU"/>
          </a:p>
        </p:txBody>
      </p:sp>
    </p:spTree>
    <p:extLst>
      <p:ext uri="{BB962C8B-B14F-4D97-AF65-F5344CB8AC3E}">
        <p14:creationId xmlns:p14="http://schemas.microsoft.com/office/powerpoint/2010/main" val="289573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94FD31E9-CEE1-45A3-9766-B76C1D1BF33B}" type="datetimeFigureOut">
              <a:rPr lang="ru-RU" smtClean="0"/>
              <a:t>27.01.2022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2875807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4FD31E9-CEE1-45A3-9766-B76C1D1BF33B}" type="datetimeFigureOut">
              <a:rPr lang="ru-RU" smtClean="0"/>
              <a:t>27.01.2022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2324537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4FD31E9-CEE1-45A3-9766-B76C1D1BF33B}" type="datetimeFigureOut">
              <a:rPr lang="ru-RU" smtClean="0"/>
              <a:t>27.01.2022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186399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4FD31E9-CEE1-45A3-9766-B76C1D1BF33B}" type="datetimeFigureOut">
              <a:rPr lang="ru-RU" smtClean="0"/>
              <a:t>27.01.2022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763719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4FD31E9-CEE1-45A3-9766-B76C1D1BF33B}" type="datetimeFigureOut">
              <a:rPr lang="ru-RU" smtClean="0"/>
              <a:t>27.01.2022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141158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4FD31E9-CEE1-45A3-9766-B76C1D1BF33B}" type="datetimeFigureOut">
              <a:rPr lang="ru-RU" smtClean="0"/>
              <a:t>27.01.2022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194043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4FD31E9-CEE1-45A3-9766-B76C1D1BF33B}" type="datetimeFigureOut">
              <a:rPr lang="ru-RU" smtClean="0"/>
              <a:t>27.01.2022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322730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4FD31E9-CEE1-45A3-9766-B76C1D1BF33B}" type="datetimeFigureOut">
              <a:rPr lang="ru-RU" smtClean="0"/>
              <a:t>27.01.2022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2454966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FD31E9-CEE1-45A3-9766-B76C1D1BF33B}" type="datetimeFigureOut">
              <a:rPr lang="ru-RU" smtClean="0"/>
              <a:t>27.01.2022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275947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4FD31E9-CEE1-45A3-9766-B76C1D1BF33B}" type="datetimeFigureOut">
              <a:rPr lang="ru-RU" smtClean="0"/>
              <a:t>27.01.2022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1381837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4FD31E9-CEE1-45A3-9766-B76C1D1BF33B}" type="datetimeFigureOut">
              <a:rPr lang="ru-RU" smtClean="0"/>
              <a:t>27.01.2022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532548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D31E9-CEE1-45A3-9766-B76C1D1BF33B}" type="datetimeFigureOut">
              <a:rPr lang="ru-RU" smtClean="0"/>
              <a:t>27.01.2022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480E0-2C11-4748-8313-6E1A4D742939}" type="slidenum">
              <a:rPr lang="ru-RU" smtClean="0"/>
              <a:t>‹#›</a:t>
            </a:fld>
            <a:endParaRPr lang="ru-RU"/>
          </a:p>
        </p:txBody>
      </p:sp>
    </p:spTree>
    <p:extLst>
      <p:ext uri="{BB962C8B-B14F-4D97-AF65-F5344CB8AC3E}">
        <p14:creationId xmlns:p14="http://schemas.microsoft.com/office/powerpoint/2010/main" val="1015246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tvkultura.ru/brand/show/brand_id/6214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repit.online/blog/post/metodika-prepodavaniya-inostrannyh-yazykov.html%2017" TargetMode="External"/><Relationship Id="rId2" Type="http://schemas.openxmlformats.org/officeDocument/2006/relationships/hyperlink" Target="https://4brain.ru/pedagogika/new-methods.php#13"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611563" y="4681241"/>
            <a:ext cx="8134350" cy="1666875"/>
          </a:xfrm>
        </p:spPr>
        <p:txBody>
          <a:bodyPr rtlCol="0">
            <a:normAutofit/>
          </a:bodyPr>
          <a:lstStyle/>
          <a:p>
            <a:pPr algn="r">
              <a:defRPr/>
            </a:pPr>
            <a:r>
              <a:rPr lang="ru-RU" sz="1400" b="1" dirty="0">
                <a:latin typeface="Times New Roman" panose="02020603050405020304" pitchFamily="18" charset="0"/>
                <a:cs typeface="Times New Roman" panose="02020603050405020304" pitchFamily="18" charset="0"/>
              </a:rPr>
              <a:t>НУРГАЛИЕВА ДОЛОРЕС АБИЛДАЕВНА</a:t>
            </a:r>
          </a:p>
          <a:p>
            <a:pPr algn="r">
              <a:defRPr/>
            </a:pPr>
            <a:r>
              <a:rPr lang="ru-RU" sz="1400" b="1" dirty="0">
                <a:latin typeface="Times New Roman" panose="02020603050405020304" pitchFamily="18" charset="0"/>
                <a:cs typeface="Times New Roman" panose="02020603050405020304" pitchFamily="18" charset="0"/>
              </a:rPr>
              <a:t>кандидат педагогических наук, </a:t>
            </a:r>
            <a:r>
              <a:rPr lang="kk-KZ" sz="1400" b="1" dirty="0">
                <a:latin typeface="Times New Roman" panose="02020603050405020304" pitchFamily="18" charset="0"/>
                <a:cs typeface="Times New Roman" panose="02020603050405020304" pitchFamily="18" charset="0"/>
              </a:rPr>
              <a:t>ст.препод</a:t>
            </a:r>
            <a:r>
              <a:rPr lang="kk-KZ" sz="1400" dirty="0">
                <a:solidFill>
                  <a:schemeClr val="accent1">
                    <a:lumMod val="75000"/>
                  </a:schemeClr>
                </a:solidFill>
                <a:latin typeface="Times New Roman" panose="02020603050405020304" pitchFamily="18" charset="0"/>
                <a:cs typeface="Times New Roman" panose="02020603050405020304" pitchFamily="18" charset="0"/>
              </a:rPr>
              <a:t>.</a:t>
            </a:r>
            <a:endParaRPr lang="en-US" sz="1400" dirty="0">
              <a:solidFill>
                <a:schemeClr val="accent1">
                  <a:lumMod val="75000"/>
                </a:schemeClr>
              </a:solidFill>
              <a:latin typeface="Times New Roman" panose="02020603050405020304" pitchFamily="18" charset="0"/>
              <a:cs typeface="Times New Roman" panose="02020603050405020304" pitchFamily="18" charset="0"/>
            </a:endParaRPr>
          </a:p>
          <a:p>
            <a:pPr algn="r">
              <a:defRPr/>
            </a:pPr>
            <a:endParaRPr lang="ru-RU" sz="1400" dirty="0">
              <a:solidFill>
                <a:schemeClr val="accent1">
                  <a:lumMod val="75000"/>
                </a:schemeClr>
              </a:solidFill>
              <a:latin typeface="Arial" pitchFamily="34" charset="0"/>
              <a:cs typeface="Arial" pitchFamily="34" charset="0"/>
            </a:endParaRPr>
          </a:p>
        </p:txBody>
      </p:sp>
      <p:pic>
        <p:nvPicPr>
          <p:cNvPr id="2052" name="Рисунок 5" descr="emblem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313" y="331789"/>
            <a:ext cx="1643062"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4"/>
          <p:cNvSpPr txBox="1">
            <a:spLocks noChangeArrowheads="1"/>
          </p:cNvSpPr>
          <p:nvPr/>
        </p:nvSpPr>
        <p:spPr bwMode="auto">
          <a:xfrm>
            <a:off x="2238374" y="357188"/>
            <a:ext cx="7805957" cy="91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sz="1600" b="1" dirty="0">
                <a:latin typeface="Times New Roman" panose="02020603050405020304" pitchFamily="18" charset="0"/>
                <a:cs typeface="Times New Roman" panose="02020603050405020304" pitchFamily="18" charset="0"/>
              </a:rPr>
              <a:t>Казахский Национальный университет имени аль-</a:t>
            </a:r>
            <a:r>
              <a:rPr lang="ru-RU" sz="1600" b="1" dirty="0" err="1">
                <a:latin typeface="Times New Roman" panose="02020603050405020304" pitchFamily="18" charset="0"/>
                <a:cs typeface="Times New Roman" panose="02020603050405020304" pitchFamily="18" charset="0"/>
              </a:rPr>
              <a:t>Фараби</a:t>
            </a:r>
            <a:endParaRPr lang="ru-RU" sz="1600" b="1"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ru-RU" sz="1600" b="1" dirty="0">
                <a:latin typeface="Times New Roman" panose="02020603050405020304" pitchFamily="18" charset="0"/>
                <a:cs typeface="Times New Roman" panose="02020603050405020304" pitchFamily="18" charset="0"/>
              </a:rPr>
              <a:t>Факультет философии  и политологии</a:t>
            </a:r>
          </a:p>
          <a:p>
            <a:pPr algn="ctr">
              <a:buNone/>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Кафедра педагогики и образовательного менеджмента</a:t>
            </a:r>
            <a:endParaRPr lang="ru-K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Заголовок 1">
            <a:extLst>
              <a:ext uri="{FF2B5EF4-FFF2-40B4-BE49-F238E27FC236}">
                <a16:creationId xmlns:a16="http://schemas.microsoft.com/office/drawing/2014/main" id="{71A052A1-4A9E-4D95-AF45-A46C5D94B426}"/>
              </a:ext>
            </a:extLst>
          </p:cNvPr>
          <p:cNvSpPr txBox="1">
            <a:spLocks/>
          </p:cNvSpPr>
          <p:nvPr/>
        </p:nvSpPr>
        <p:spPr>
          <a:xfrm>
            <a:off x="1318372" y="1939067"/>
            <a:ext cx="9144000" cy="18192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600" b="1" dirty="0">
                <a:solidFill>
                  <a:srgbClr val="C00000"/>
                </a:solidFill>
                <a:latin typeface="Times New Roman" panose="02020603050405020304" pitchFamily="18" charset="0"/>
                <a:cs typeface="Times New Roman" panose="02020603050405020304" pitchFamily="18" charset="0"/>
              </a:rPr>
              <a:t>МЕТОДЫ ОБУЧЕНИЯ </a:t>
            </a:r>
            <a:endParaRPr lang="ru-RU" sz="3600" b="1" dirty="0">
              <a:solidFill>
                <a:srgbClr val="FF0000"/>
              </a:solidFill>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CD45308C-5739-4938-8EA3-5B88CF6CB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0838" y="1780863"/>
            <a:ext cx="2774950" cy="1476990"/>
          </a:xfrm>
          <a:prstGeom prst="rect">
            <a:avLst/>
          </a:prstGeom>
        </p:spPr>
      </p:pic>
      <p:pic>
        <p:nvPicPr>
          <p:cNvPr id="11" name="Рисунок 10">
            <a:extLst>
              <a:ext uri="{FF2B5EF4-FFF2-40B4-BE49-F238E27FC236}">
                <a16:creationId xmlns:a16="http://schemas.microsoft.com/office/drawing/2014/main" id="{0DD66953-2858-43DA-BF1B-6A520CD53D6B}"/>
              </a:ext>
            </a:extLst>
          </p:cNvPr>
          <p:cNvPicPr>
            <a:picLocks noChangeAspect="1"/>
          </p:cNvPicPr>
          <p:nvPr/>
        </p:nvPicPr>
        <p:blipFill>
          <a:blip r:embed="rId4"/>
          <a:stretch>
            <a:fillRect/>
          </a:stretch>
        </p:blipFill>
        <p:spPr>
          <a:xfrm>
            <a:off x="366439" y="4009291"/>
            <a:ext cx="5232504" cy="2705421"/>
          </a:xfrm>
          <a:prstGeom prst="rect">
            <a:avLst/>
          </a:prstGeom>
        </p:spPr>
      </p:pic>
    </p:spTree>
    <p:extLst>
      <p:ext uri="{BB962C8B-B14F-4D97-AF65-F5344CB8AC3E}">
        <p14:creationId xmlns:p14="http://schemas.microsoft.com/office/powerpoint/2010/main" val="2187701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a:defRPr/>
            </a:pPr>
            <a:r>
              <a:rPr lang="ru-RU" sz="2400" dirty="0">
                <a:solidFill>
                  <a:schemeClr val="tx2">
                    <a:lumMod val="75000"/>
                  </a:schemeClr>
                </a:solidFill>
                <a:latin typeface="Arial" pitchFamily="34" charset="0"/>
                <a:cs typeface="Arial" pitchFamily="34" charset="0"/>
              </a:rPr>
              <a:t>Классификация методов обучения </a:t>
            </a:r>
            <a:r>
              <a:rPr lang="ru-RU" sz="1600" dirty="0">
                <a:solidFill>
                  <a:schemeClr val="tx2">
                    <a:lumMod val="75000"/>
                  </a:schemeClr>
                </a:solidFill>
                <a:latin typeface="Arial" pitchFamily="34" charset="0"/>
                <a:cs typeface="Arial" pitchFamily="34" charset="0"/>
              </a:rPr>
              <a:t>(</a:t>
            </a:r>
            <a:r>
              <a:rPr lang="ru-RU" sz="1600" dirty="0" err="1">
                <a:solidFill>
                  <a:schemeClr val="tx2">
                    <a:lumMod val="75000"/>
                  </a:schemeClr>
                </a:solidFill>
                <a:latin typeface="Arial" pitchFamily="34" charset="0"/>
                <a:cs typeface="Arial" pitchFamily="34" charset="0"/>
              </a:rPr>
              <a:t>Бабанский</a:t>
            </a:r>
            <a:r>
              <a:rPr lang="ru-RU" sz="1600" dirty="0">
                <a:solidFill>
                  <a:schemeClr val="tx2">
                    <a:lumMod val="75000"/>
                  </a:schemeClr>
                </a:solidFill>
                <a:latin typeface="Arial" pitchFamily="34" charset="0"/>
                <a:cs typeface="Arial" pitchFamily="34" charset="0"/>
              </a:rPr>
              <a:t> Ю.К.)</a:t>
            </a:r>
          </a:p>
        </p:txBody>
      </p:sp>
      <p:sp>
        <p:nvSpPr>
          <p:cNvPr id="4" name="Скругленный прямоугольник 3"/>
          <p:cNvSpPr/>
          <p:nvPr/>
        </p:nvSpPr>
        <p:spPr>
          <a:xfrm>
            <a:off x="1881188" y="1357313"/>
            <a:ext cx="4214812" cy="250031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just">
              <a:defRPr/>
            </a:pPr>
            <a:r>
              <a:rPr lang="ru-RU" sz="2400" dirty="0">
                <a:latin typeface="Arial" pitchFamily="34" charset="0"/>
                <a:cs typeface="Arial" pitchFamily="34" charset="0"/>
              </a:rPr>
              <a:t>1</a:t>
            </a:r>
            <a:r>
              <a:rPr lang="ru-RU" sz="2400" b="1" dirty="0">
                <a:latin typeface="Arial" pitchFamily="34" charset="0"/>
                <a:cs typeface="Arial" pitchFamily="34" charset="0"/>
              </a:rPr>
              <a:t>. Организация и осуществления учебных действий и операций</a:t>
            </a:r>
            <a:r>
              <a:rPr lang="ru-RU" sz="2400" dirty="0">
                <a:latin typeface="Arial" pitchFamily="34" charset="0"/>
                <a:cs typeface="Arial" pitchFamily="34" charset="0"/>
              </a:rPr>
              <a:t>, </a:t>
            </a:r>
            <a:r>
              <a:rPr lang="ru-RU" dirty="0">
                <a:latin typeface="Arial" pitchFamily="34" charset="0"/>
                <a:cs typeface="Arial" pitchFamily="34" charset="0"/>
              </a:rPr>
              <a:t>(словесно-логические, гностические, самоуправление учебными действиями)</a:t>
            </a:r>
          </a:p>
        </p:txBody>
      </p:sp>
      <p:sp>
        <p:nvSpPr>
          <p:cNvPr id="5" name="Скругленный прямоугольник 4"/>
          <p:cNvSpPr/>
          <p:nvPr/>
        </p:nvSpPr>
        <p:spPr>
          <a:xfrm>
            <a:off x="6524625" y="1428750"/>
            <a:ext cx="3786188" cy="22860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ru-RU" sz="2400" dirty="0">
                <a:latin typeface="Arial" pitchFamily="34" charset="0"/>
                <a:cs typeface="Arial" pitchFamily="34" charset="0"/>
              </a:rPr>
              <a:t>2. </a:t>
            </a:r>
            <a:r>
              <a:rPr lang="ru-RU" sz="2400" b="1" dirty="0">
                <a:latin typeface="Arial" pitchFamily="34" charset="0"/>
                <a:cs typeface="Arial" pitchFamily="34" charset="0"/>
              </a:rPr>
              <a:t>Стимулирование и мотивация учения </a:t>
            </a:r>
            <a:r>
              <a:rPr lang="ru-RU" dirty="0">
                <a:latin typeface="Arial" pitchFamily="34" charset="0"/>
                <a:cs typeface="Arial" pitchFamily="34" charset="0"/>
              </a:rPr>
              <a:t>(познавательные игры, дискуссии, учебные требования, поощрение)</a:t>
            </a:r>
          </a:p>
        </p:txBody>
      </p:sp>
      <p:sp>
        <p:nvSpPr>
          <p:cNvPr id="6" name="Скругленный прямоугольник 5"/>
          <p:cNvSpPr/>
          <p:nvPr/>
        </p:nvSpPr>
        <p:spPr>
          <a:xfrm>
            <a:off x="2881313" y="5143501"/>
            <a:ext cx="6786562" cy="128587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just">
              <a:defRPr/>
            </a:pPr>
            <a:r>
              <a:rPr lang="ru-RU" sz="2400" dirty="0">
                <a:latin typeface="Arial" pitchFamily="34" charset="0"/>
                <a:cs typeface="Arial" pitchFamily="34" charset="0"/>
              </a:rPr>
              <a:t>3. </a:t>
            </a:r>
            <a:r>
              <a:rPr lang="ru-RU" sz="2400" b="1" dirty="0">
                <a:latin typeface="Arial" pitchFamily="34" charset="0"/>
                <a:cs typeface="Arial" pitchFamily="34" charset="0"/>
              </a:rPr>
              <a:t>Контроля и самоконтроля</a:t>
            </a:r>
          </a:p>
          <a:p>
            <a:pPr algn="just">
              <a:defRPr/>
            </a:pPr>
            <a:r>
              <a:rPr lang="ru-RU" dirty="0">
                <a:latin typeface="Arial" pitchFamily="34" charset="0"/>
                <a:cs typeface="Arial" pitchFamily="34" charset="0"/>
              </a:rPr>
              <a:t>(устного, письменного, лабораторного, машинного)</a:t>
            </a:r>
          </a:p>
        </p:txBody>
      </p:sp>
      <p:sp>
        <p:nvSpPr>
          <p:cNvPr id="9" name="Скругленный прямоугольник 8"/>
          <p:cNvSpPr/>
          <p:nvPr/>
        </p:nvSpPr>
        <p:spPr>
          <a:xfrm>
            <a:off x="4667251" y="4214814"/>
            <a:ext cx="3286125" cy="642937"/>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000" b="1" dirty="0">
                <a:latin typeface="Arial" pitchFamily="34" charset="0"/>
                <a:cs typeface="Arial" pitchFamily="34" charset="0"/>
              </a:rPr>
              <a:t>МЕТОДЫ ОБУЧЕНИЯ</a:t>
            </a:r>
            <a:endParaRPr lang="ru-RU" b="1" dirty="0">
              <a:latin typeface="Arial" pitchFamily="34" charset="0"/>
              <a:cs typeface="Arial" pitchFamily="34" charset="0"/>
            </a:endParaRPr>
          </a:p>
        </p:txBody>
      </p:sp>
      <p:cxnSp>
        <p:nvCxnSpPr>
          <p:cNvPr id="11" name="Прямая со стрелкой 10"/>
          <p:cNvCxnSpPr/>
          <p:nvPr/>
        </p:nvCxnSpPr>
        <p:spPr>
          <a:xfrm rot="5400000" flipH="1" flipV="1">
            <a:off x="7310438" y="3857626"/>
            <a:ext cx="428625"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5400000">
            <a:off x="6239670" y="4999833"/>
            <a:ext cx="428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rot="16200000" flipV="1">
            <a:off x="5524500" y="3929063"/>
            <a:ext cx="28575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3562" y="190500"/>
            <a:ext cx="126047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09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582612"/>
          </a:xfrm>
        </p:spPr>
        <p:txBody>
          <a:bodyPr rtlCol="0">
            <a:normAutofit/>
          </a:bodyPr>
          <a:lstStyle/>
          <a:p>
            <a:pPr>
              <a:defRPr/>
            </a:pPr>
            <a:r>
              <a:rPr lang="ru-RU" sz="2400" dirty="0">
                <a:solidFill>
                  <a:schemeClr val="tx2">
                    <a:lumMod val="75000"/>
                  </a:schemeClr>
                </a:solidFill>
                <a:latin typeface="Arial" pitchFamily="34" charset="0"/>
                <a:cs typeface="Arial" pitchFamily="34" charset="0"/>
              </a:rPr>
              <a:t>Классификация методов обучения </a:t>
            </a:r>
            <a:r>
              <a:rPr lang="ru-RU" sz="1600" dirty="0">
                <a:solidFill>
                  <a:schemeClr val="tx2">
                    <a:lumMod val="75000"/>
                  </a:schemeClr>
                </a:solidFill>
                <a:latin typeface="Arial" pitchFamily="34" charset="0"/>
                <a:cs typeface="Arial" pitchFamily="34" charset="0"/>
              </a:rPr>
              <a:t>(</a:t>
            </a:r>
            <a:r>
              <a:rPr lang="ru-RU" sz="1600" dirty="0" err="1">
                <a:solidFill>
                  <a:schemeClr val="tx2">
                    <a:lumMod val="75000"/>
                  </a:schemeClr>
                </a:solidFill>
                <a:latin typeface="Arial" pitchFamily="34" charset="0"/>
                <a:cs typeface="Arial" pitchFamily="34" charset="0"/>
              </a:rPr>
              <a:t>Л.Йоваши</a:t>
            </a:r>
            <a:r>
              <a:rPr lang="ru-RU" sz="1600" dirty="0">
                <a:solidFill>
                  <a:schemeClr val="tx2">
                    <a:lumMod val="75000"/>
                  </a:schemeClr>
                </a:solidFill>
                <a:latin typeface="Arial" pitchFamily="34" charset="0"/>
                <a:cs typeface="Arial" pitchFamily="34" charset="0"/>
              </a:rPr>
              <a:t>)</a:t>
            </a:r>
          </a:p>
        </p:txBody>
      </p:sp>
      <p:sp>
        <p:nvSpPr>
          <p:cNvPr id="4" name="Скругленный прямоугольник 3"/>
          <p:cNvSpPr/>
          <p:nvPr/>
        </p:nvSpPr>
        <p:spPr>
          <a:xfrm>
            <a:off x="1809750" y="1785938"/>
            <a:ext cx="4357688" cy="142875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ru-RU" sz="2400" dirty="0">
                <a:latin typeface="Arial" pitchFamily="34" charset="0"/>
                <a:cs typeface="Arial" pitchFamily="34" charset="0"/>
              </a:rPr>
              <a:t>1</a:t>
            </a:r>
            <a:r>
              <a:rPr lang="ru-RU" sz="2400" b="1" dirty="0">
                <a:latin typeface="Arial" pitchFamily="34" charset="0"/>
                <a:cs typeface="Arial" pitchFamily="34" charset="0"/>
              </a:rPr>
              <a:t>. Информационные методы</a:t>
            </a:r>
            <a:r>
              <a:rPr lang="ru-RU" sz="2400" dirty="0">
                <a:latin typeface="Arial" pitchFamily="34" charset="0"/>
                <a:cs typeface="Arial" pitchFamily="34" charset="0"/>
              </a:rPr>
              <a:t> (предъявляющие, воспроизводящие)</a:t>
            </a:r>
          </a:p>
        </p:txBody>
      </p:sp>
      <p:sp>
        <p:nvSpPr>
          <p:cNvPr id="5" name="Скругленный прямоугольник 4"/>
          <p:cNvSpPr/>
          <p:nvPr/>
        </p:nvSpPr>
        <p:spPr>
          <a:xfrm>
            <a:off x="1809751" y="3429001"/>
            <a:ext cx="4500563" cy="128587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ru-RU" sz="2400" dirty="0">
                <a:latin typeface="Arial" pitchFamily="34" charset="0"/>
                <a:cs typeface="Arial" pitchFamily="34" charset="0"/>
              </a:rPr>
              <a:t>2. </a:t>
            </a:r>
            <a:r>
              <a:rPr lang="ru-RU" sz="2400" b="1" dirty="0">
                <a:latin typeface="Arial" pitchFamily="34" charset="0"/>
                <a:cs typeface="Arial" pitchFamily="34" charset="0"/>
              </a:rPr>
              <a:t>Операционные методы </a:t>
            </a:r>
            <a:r>
              <a:rPr lang="ru-RU" sz="2400" dirty="0">
                <a:latin typeface="Arial" pitchFamily="34" charset="0"/>
                <a:cs typeface="Arial" pitchFamily="34" charset="0"/>
              </a:rPr>
              <a:t>(упражнения, практические, лабораторные)</a:t>
            </a:r>
          </a:p>
        </p:txBody>
      </p:sp>
      <p:sp>
        <p:nvSpPr>
          <p:cNvPr id="6" name="Скругленный прямоугольник 5"/>
          <p:cNvSpPr/>
          <p:nvPr/>
        </p:nvSpPr>
        <p:spPr>
          <a:xfrm>
            <a:off x="1809750" y="4929188"/>
            <a:ext cx="4643438" cy="16430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just">
              <a:defRPr/>
            </a:pPr>
            <a:r>
              <a:rPr lang="ru-RU" sz="2400" dirty="0">
                <a:latin typeface="Arial" pitchFamily="34" charset="0"/>
                <a:cs typeface="Arial" pitchFamily="34" charset="0"/>
              </a:rPr>
              <a:t>3. </a:t>
            </a:r>
            <a:r>
              <a:rPr lang="ru-RU" sz="2400" b="1" dirty="0">
                <a:latin typeface="Arial" pitchFamily="34" charset="0"/>
                <a:cs typeface="Arial" pitchFamily="34" charset="0"/>
              </a:rPr>
              <a:t>Творческие методы,</a:t>
            </a:r>
            <a:r>
              <a:rPr lang="ru-RU" sz="2400" dirty="0">
                <a:latin typeface="Arial" pitchFamily="34" charset="0"/>
                <a:cs typeface="Arial" pitchFamily="34" charset="0"/>
              </a:rPr>
              <a:t> (эвристические, проблемные, исследовательские)</a:t>
            </a:r>
          </a:p>
        </p:txBody>
      </p:sp>
      <p:sp>
        <p:nvSpPr>
          <p:cNvPr id="7" name="Скругленный прямоугольник 6"/>
          <p:cNvSpPr/>
          <p:nvPr/>
        </p:nvSpPr>
        <p:spPr>
          <a:xfrm>
            <a:off x="6953250" y="2000250"/>
            <a:ext cx="3500438" cy="34290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457200" indent="-457200">
              <a:buFontTx/>
              <a:buAutoNum type="arabicPeriod"/>
              <a:defRPr/>
            </a:pPr>
            <a:r>
              <a:rPr lang="ru-RU" sz="2400" b="1" dirty="0">
                <a:latin typeface="Arial" pitchFamily="34" charset="0"/>
                <a:cs typeface="Arial" pitchFamily="34" charset="0"/>
              </a:rPr>
              <a:t>Методы исследования информационных источников </a:t>
            </a:r>
          </a:p>
          <a:p>
            <a:pPr marL="457200" indent="-457200">
              <a:defRPr/>
            </a:pPr>
            <a:r>
              <a:rPr lang="ru-RU" sz="1600" dirty="0">
                <a:latin typeface="Arial" pitchFamily="34" charset="0"/>
                <a:cs typeface="Arial" pitchFamily="34" charset="0"/>
              </a:rPr>
              <a:t>- </a:t>
            </a:r>
            <a:r>
              <a:rPr lang="ru-RU" sz="1600" dirty="0" err="1">
                <a:latin typeface="Arial" pitchFamily="34" charset="0"/>
                <a:cs typeface="Arial" pitchFamily="34" charset="0"/>
              </a:rPr>
              <a:t>Перцептивные</a:t>
            </a:r>
            <a:r>
              <a:rPr lang="ru-RU" sz="1600" dirty="0">
                <a:latin typeface="Arial" pitchFamily="34" charset="0"/>
                <a:cs typeface="Arial" pitchFamily="34" charset="0"/>
              </a:rPr>
              <a:t> (слушание, чтение);</a:t>
            </a:r>
          </a:p>
          <a:p>
            <a:pPr marL="457200" indent="-457200">
              <a:defRPr/>
            </a:pPr>
            <a:r>
              <a:rPr lang="ru-RU" sz="1600" dirty="0">
                <a:latin typeface="Arial" pitchFamily="34" charset="0"/>
                <a:cs typeface="Arial" pitchFamily="34" charset="0"/>
              </a:rPr>
              <a:t>- Мнемонические (учение по учебникам, записям);</a:t>
            </a:r>
          </a:p>
          <a:p>
            <a:pPr marL="457200" indent="-457200">
              <a:defRPr/>
            </a:pPr>
            <a:r>
              <a:rPr lang="ru-RU" sz="1600" dirty="0">
                <a:latin typeface="Arial" pitchFamily="34" charset="0"/>
                <a:cs typeface="Arial" pitchFamily="34" charset="0"/>
              </a:rPr>
              <a:t>- Ментальные (планирование, работа с книгой)</a:t>
            </a:r>
          </a:p>
          <a:p>
            <a:pPr marL="457200" indent="-457200">
              <a:defRPr/>
            </a:pPr>
            <a:endParaRPr lang="ru-RU" sz="2400" dirty="0">
              <a:latin typeface="Arial" pitchFamily="34" charset="0"/>
              <a:cs typeface="Arial" pitchFamily="34" charset="0"/>
            </a:endParaRPr>
          </a:p>
        </p:txBody>
      </p:sp>
      <p:sp>
        <p:nvSpPr>
          <p:cNvPr id="12" name="Скругленный прямоугольник 11"/>
          <p:cNvSpPr/>
          <p:nvPr/>
        </p:nvSpPr>
        <p:spPr>
          <a:xfrm>
            <a:off x="2881313" y="1214439"/>
            <a:ext cx="2214562" cy="357187"/>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000" b="1" dirty="0">
                <a:latin typeface="Arial" pitchFamily="34" charset="0"/>
                <a:cs typeface="Arial" pitchFamily="34" charset="0"/>
              </a:rPr>
              <a:t>1 группа </a:t>
            </a:r>
            <a:endParaRPr lang="ru-RU" b="1" dirty="0">
              <a:latin typeface="Arial" pitchFamily="34" charset="0"/>
              <a:cs typeface="Arial" pitchFamily="34" charset="0"/>
            </a:endParaRPr>
          </a:p>
        </p:txBody>
      </p:sp>
      <p:sp>
        <p:nvSpPr>
          <p:cNvPr id="14" name="Скругленный прямоугольник 13"/>
          <p:cNvSpPr/>
          <p:nvPr/>
        </p:nvSpPr>
        <p:spPr>
          <a:xfrm>
            <a:off x="7024688" y="1285875"/>
            <a:ext cx="2214562" cy="35718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000" b="1" dirty="0">
                <a:latin typeface="Arial" pitchFamily="34" charset="0"/>
                <a:cs typeface="Arial" pitchFamily="34" charset="0"/>
              </a:rPr>
              <a:t>2 группа </a:t>
            </a:r>
            <a:endParaRPr lang="ru-RU" b="1" dirty="0">
              <a:latin typeface="Arial" pitchFamily="34" charset="0"/>
              <a:cs typeface="Arial" pitchFamily="34" charset="0"/>
            </a:endParaRPr>
          </a:p>
        </p:txBody>
      </p:sp>
      <p:cxnSp>
        <p:nvCxnSpPr>
          <p:cNvPr id="18" name="Прямая со стрелкой 17"/>
          <p:cNvCxnSpPr>
            <a:stCxn id="12" idx="2"/>
            <a:endCxn id="4" idx="0"/>
          </p:cNvCxnSpPr>
          <p:nvPr/>
        </p:nvCxnSpPr>
        <p:spPr>
          <a:xfrm rot="5400000">
            <a:off x="3881438" y="1677988"/>
            <a:ext cx="21431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rot="5400000">
            <a:off x="3702051" y="3249613"/>
            <a:ext cx="35718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rot="5400000">
            <a:off x="3703639" y="4821239"/>
            <a:ext cx="357187"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5751"/>
            <a:ext cx="13335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618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solidFill>
                  <a:srgbClr val="FF0000"/>
                </a:solidFill>
                <a:latin typeface="Times New Roman" pitchFamily="18" charset="0"/>
              </a:rPr>
              <a:t>Классификация И.Я. </a:t>
            </a:r>
            <a:r>
              <a:rPr lang="ru-RU" sz="2400" b="1" dirty="0" err="1">
                <a:solidFill>
                  <a:srgbClr val="FF0000"/>
                </a:solidFill>
                <a:latin typeface="Times New Roman" pitchFamily="18" charset="0"/>
              </a:rPr>
              <a:t>Лернера</a:t>
            </a:r>
            <a:r>
              <a:rPr lang="ru-RU" sz="2400" b="1" dirty="0">
                <a:solidFill>
                  <a:srgbClr val="FF0000"/>
                </a:solidFill>
                <a:latin typeface="Times New Roman" pitchFamily="18" charset="0"/>
              </a:rPr>
              <a:t> и М.Н. </a:t>
            </a:r>
            <a:r>
              <a:rPr lang="ru-RU" sz="2400" b="1" dirty="0" err="1">
                <a:solidFill>
                  <a:srgbClr val="FF0000"/>
                </a:solidFill>
                <a:latin typeface="Times New Roman" pitchFamily="18" charset="0"/>
              </a:rPr>
              <a:t>Скаткина</a:t>
            </a:r>
            <a:r>
              <a:rPr lang="ru-RU" sz="2400" b="1" dirty="0">
                <a:solidFill>
                  <a:srgbClr val="FF0000"/>
                </a:solidFill>
                <a:latin typeface="Times New Roman" pitchFamily="18" charset="0"/>
              </a:rPr>
              <a:t> </a:t>
            </a:r>
            <a:endParaRPr lang="ru-RU" sz="2400" dirty="0">
              <a:solidFill>
                <a:srgbClr val="FF0000"/>
              </a:solidFill>
            </a:endParaRPr>
          </a:p>
        </p:txBody>
      </p:sp>
      <p:sp>
        <p:nvSpPr>
          <p:cNvPr id="3" name="Объект 2"/>
          <p:cNvSpPr>
            <a:spLocks noGrp="1"/>
          </p:cNvSpPr>
          <p:nvPr>
            <p:ph idx="1"/>
          </p:nvPr>
        </p:nvSpPr>
        <p:spPr>
          <a:xfrm>
            <a:off x="3943350" y="1825625"/>
            <a:ext cx="7410450" cy="4351338"/>
          </a:xfrm>
          <a:ln>
            <a:solidFill>
              <a:schemeClr val="accent1"/>
            </a:solidFill>
          </a:ln>
        </p:spPr>
        <p:txBody>
          <a:bodyPr/>
          <a:lstStyle/>
          <a:p>
            <a:pPr marL="609600" indent="-609600">
              <a:buFontTx/>
              <a:buAutoNum type="arabicPeriod"/>
            </a:pPr>
            <a:r>
              <a:rPr lang="ru-RU" altLang="ru-RU" dirty="0">
                <a:latin typeface="Times New Roman" panose="02020603050405020304" pitchFamily="18" charset="0"/>
              </a:rPr>
              <a:t>Объяснительно-иллюстративный метод (или информационно-рецептивный).</a:t>
            </a:r>
          </a:p>
          <a:p>
            <a:pPr marL="609600" indent="-609600">
              <a:buFontTx/>
              <a:buAutoNum type="arabicPeriod"/>
            </a:pPr>
            <a:r>
              <a:rPr lang="ru-RU" altLang="ru-RU" dirty="0">
                <a:latin typeface="Times New Roman" panose="02020603050405020304" pitchFamily="18" charset="0"/>
              </a:rPr>
              <a:t>Репродуктивный метод. </a:t>
            </a:r>
          </a:p>
          <a:p>
            <a:pPr marL="609600" indent="-609600">
              <a:buFontTx/>
              <a:buAutoNum type="arabicPeriod"/>
            </a:pPr>
            <a:r>
              <a:rPr lang="ru-RU" altLang="ru-RU" dirty="0">
                <a:latin typeface="Times New Roman" panose="02020603050405020304" pitchFamily="18" charset="0"/>
              </a:rPr>
              <a:t>Метод проблемного изложения.</a:t>
            </a:r>
          </a:p>
          <a:p>
            <a:pPr marL="609600" indent="-609600">
              <a:buFontTx/>
              <a:buAutoNum type="arabicPeriod"/>
            </a:pPr>
            <a:r>
              <a:rPr lang="ru-RU" altLang="ru-RU" dirty="0">
                <a:latin typeface="Times New Roman" panose="02020603050405020304" pitchFamily="18" charset="0"/>
              </a:rPr>
              <a:t>Частично – поисковый метод </a:t>
            </a:r>
          </a:p>
          <a:p>
            <a:pPr marL="609600" indent="-609600">
              <a:buNone/>
            </a:pPr>
            <a:r>
              <a:rPr lang="ru-RU" altLang="ru-RU" dirty="0">
                <a:latin typeface="Times New Roman" panose="02020603050405020304" pitchFamily="18" charset="0"/>
              </a:rPr>
              <a:t>    (или эвристический) метод</a:t>
            </a:r>
          </a:p>
          <a:p>
            <a:pPr marL="609600" indent="-609600">
              <a:buNone/>
            </a:pPr>
            <a:r>
              <a:rPr lang="ru-RU" altLang="ru-RU" dirty="0">
                <a:latin typeface="Times New Roman" panose="02020603050405020304" pitchFamily="18" charset="0"/>
              </a:rPr>
              <a:t>5.  Исследовательский метод.</a:t>
            </a:r>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52475" y="1825625"/>
            <a:ext cx="2965450" cy="3959225"/>
          </a:xfrm>
          <a:prstGeom prst="rect">
            <a:avLst/>
          </a:prstGeom>
        </p:spPr>
      </p:pic>
      <p:pic>
        <p:nvPicPr>
          <p:cNvPr id="5"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3562" y="190500"/>
            <a:ext cx="126047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929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altLang="ru-RU" sz="2400" b="1" dirty="0" err="1">
                <a:solidFill>
                  <a:srgbClr val="FF0000"/>
                </a:solidFill>
              </a:rPr>
              <a:t>Классфикация</a:t>
            </a:r>
            <a:r>
              <a:rPr lang="ru-RU" altLang="ru-RU" sz="2400" b="1" dirty="0">
                <a:solidFill>
                  <a:srgbClr val="FF0000"/>
                </a:solidFill>
              </a:rPr>
              <a:t> методов активного обучения (М. Новик)</a:t>
            </a:r>
          </a:p>
        </p:txBody>
      </p:sp>
      <p:sp>
        <p:nvSpPr>
          <p:cNvPr id="5" name="Содержимое 2"/>
          <p:cNvSpPr>
            <a:spLocks/>
          </p:cNvSpPr>
          <p:nvPr/>
        </p:nvSpPr>
        <p:spPr bwMode="auto">
          <a:xfrm>
            <a:off x="1265238" y="1900238"/>
            <a:ext cx="3770312" cy="3724275"/>
          </a:xfrm>
          <a:prstGeom prst="rect">
            <a:avLst/>
          </a:prstGeom>
          <a:solidFill>
            <a:schemeClr val="accent6">
              <a:lumMod val="40000"/>
              <a:lumOff val="60000"/>
            </a:schemeClr>
          </a:solidFill>
          <a:ln>
            <a:noFill/>
          </a:ln>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None/>
            </a:pPr>
            <a:r>
              <a:rPr lang="ru-RU" altLang="ru-RU" b="1" i="1" u="sng" dirty="0"/>
              <a:t>Имитационные</a:t>
            </a:r>
          </a:p>
          <a:p>
            <a:pPr eaLnBrk="1" hangingPunct="1">
              <a:spcBef>
                <a:spcPct val="20000"/>
              </a:spcBef>
              <a:buClr>
                <a:schemeClr val="tx2"/>
              </a:buClr>
              <a:buSzPct val="70000"/>
              <a:buFont typeface="Wingdings" panose="05000000000000000000" pitchFamily="2" charset="2"/>
              <a:buChar char="l"/>
            </a:pPr>
            <a:r>
              <a:rPr lang="ru-RU" altLang="ru-RU" b="1" dirty="0"/>
              <a:t>Игровые</a:t>
            </a:r>
          </a:p>
          <a:p>
            <a:pPr eaLnBrk="1" hangingPunct="1">
              <a:spcBef>
                <a:spcPct val="20000"/>
              </a:spcBef>
              <a:buClr>
                <a:schemeClr val="tx2"/>
              </a:buClr>
              <a:buSzPct val="70000"/>
              <a:buFont typeface="Wingdings" panose="05000000000000000000" pitchFamily="2" charset="2"/>
              <a:buNone/>
            </a:pPr>
            <a:r>
              <a:rPr lang="ru-RU" altLang="ru-RU" dirty="0"/>
              <a:t>-    Деловые игры (исследовательская, учебная)</a:t>
            </a:r>
          </a:p>
          <a:p>
            <a:pPr eaLnBrk="1" hangingPunct="1">
              <a:spcBef>
                <a:spcPct val="20000"/>
              </a:spcBef>
              <a:buClr>
                <a:schemeClr val="tx2"/>
              </a:buClr>
              <a:buSzPct val="70000"/>
              <a:buFontTx/>
              <a:buChar char="-"/>
            </a:pPr>
            <a:r>
              <a:rPr lang="ru-RU" altLang="ru-RU" dirty="0"/>
              <a:t>Игровое проектирование</a:t>
            </a:r>
          </a:p>
          <a:p>
            <a:pPr eaLnBrk="1" hangingPunct="1">
              <a:spcBef>
                <a:spcPct val="20000"/>
              </a:spcBef>
              <a:buClr>
                <a:schemeClr val="tx2"/>
              </a:buClr>
              <a:buSzPct val="70000"/>
              <a:buFontTx/>
              <a:buChar char="-"/>
            </a:pPr>
            <a:r>
              <a:rPr lang="ru-RU" altLang="ru-RU" dirty="0"/>
              <a:t>Ролевая игра</a:t>
            </a:r>
          </a:p>
          <a:p>
            <a:pPr eaLnBrk="1" hangingPunct="1">
              <a:spcBef>
                <a:spcPct val="20000"/>
              </a:spcBef>
              <a:buClr>
                <a:schemeClr val="tx2"/>
              </a:buClr>
              <a:buSzPct val="70000"/>
              <a:buFont typeface="Wingdings" panose="05000000000000000000" pitchFamily="2" charset="2"/>
              <a:buChar char="l"/>
            </a:pPr>
            <a:r>
              <a:rPr lang="ru-RU" altLang="ru-RU" b="1" dirty="0"/>
              <a:t>Неигровые</a:t>
            </a:r>
          </a:p>
          <a:p>
            <a:pPr eaLnBrk="1" hangingPunct="1">
              <a:spcBef>
                <a:spcPct val="20000"/>
              </a:spcBef>
              <a:buClr>
                <a:schemeClr val="tx2"/>
              </a:buClr>
              <a:buSzPct val="70000"/>
              <a:buFont typeface="Wingdings" panose="05000000000000000000" pitchFamily="2" charset="2"/>
              <a:buNone/>
            </a:pPr>
            <a:r>
              <a:rPr lang="ru-RU" altLang="ru-RU" dirty="0"/>
              <a:t>-    Анализ конкретных ситуаций</a:t>
            </a:r>
          </a:p>
          <a:p>
            <a:pPr eaLnBrk="1" hangingPunct="1">
              <a:spcBef>
                <a:spcPct val="20000"/>
              </a:spcBef>
              <a:buClr>
                <a:schemeClr val="tx2"/>
              </a:buClr>
              <a:buSzPct val="70000"/>
              <a:buFontTx/>
              <a:buChar char="-"/>
            </a:pPr>
            <a:r>
              <a:rPr lang="ru-RU" altLang="ru-RU" dirty="0"/>
              <a:t>Тренинг</a:t>
            </a:r>
          </a:p>
          <a:p>
            <a:pPr eaLnBrk="1" hangingPunct="1">
              <a:spcBef>
                <a:spcPct val="20000"/>
              </a:spcBef>
              <a:buClr>
                <a:schemeClr val="tx2"/>
              </a:buClr>
              <a:buSzPct val="70000"/>
              <a:buFontTx/>
              <a:buChar char="-"/>
            </a:pPr>
            <a:endParaRPr lang="ru-RU" altLang="ru-RU" b="1" dirty="0"/>
          </a:p>
          <a:p>
            <a:pPr eaLnBrk="1" hangingPunct="1">
              <a:spcBef>
                <a:spcPct val="20000"/>
              </a:spcBef>
              <a:buClr>
                <a:schemeClr val="tx2"/>
              </a:buClr>
              <a:buSzPct val="70000"/>
              <a:buFontTx/>
              <a:buChar char="-"/>
            </a:pPr>
            <a:endParaRPr lang="ru-RU" altLang="ru-RU" b="1" dirty="0"/>
          </a:p>
        </p:txBody>
      </p:sp>
      <p:sp>
        <p:nvSpPr>
          <p:cNvPr id="6" name="Содержимое 3"/>
          <p:cNvSpPr>
            <a:spLocks/>
          </p:cNvSpPr>
          <p:nvPr/>
        </p:nvSpPr>
        <p:spPr bwMode="auto">
          <a:xfrm>
            <a:off x="6667501" y="1900238"/>
            <a:ext cx="3770313" cy="3724275"/>
          </a:xfrm>
          <a:prstGeom prst="rect">
            <a:avLst/>
          </a:prstGeom>
          <a:solidFill>
            <a:schemeClr val="accent6">
              <a:lumMod val="40000"/>
              <a:lumOff val="60000"/>
            </a:schemeClr>
          </a:solidFill>
          <a:ln>
            <a:noFill/>
          </a:ln>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None/>
            </a:pPr>
            <a:r>
              <a:rPr lang="ru-RU" altLang="ru-RU" b="1" i="1" u="sng" dirty="0" err="1"/>
              <a:t>Неимитационные</a:t>
            </a:r>
            <a:endParaRPr lang="ru-RU" altLang="ru-RU" b="1" i="1" u="sng" dirty="0"/>
          </a:p>
          <a:p>
            <a:pPr eaLnBrk="1" hangingPunct="1">
              <a:spcBef>
                <a:spcPct val="20000"/>
              </a:spcBef>
              <a:buClr>
                <a:schemeClr val="tx2"/>
              </a:buClr>
              <a:buSzPct val="70000"/>
              <a:buFont typeface="Wingdings" panose="05000000000000000000" pitchFamily="2" charset="2"/>
              <a:buChar char="l"/>
            </a:pPr>
            <a:r>
              <a:rPr lang="ru-RU" altLang="ru-RU" dirty="0"/>
              <a:t>Проблемные лекции</a:t>
            </a:r>
          </a:p>
          <a:p>
            <a:pPr eaLnBrk="1" hangingPunct="1">
              <a:spcBef>
                <a:spcPct val="20000"/>
              </a:spcBef>
              <a:buClr>
                <a:schemeClr val="tx2"/>
              </a:buClr>
              <a:buSzPct val="70000"/>
              <a:buFont typeface="Wingdings" panose="05000000000000000000" pitchFamily="2" charset="2"/>
              <a:buChar char="l"/>
            </a:pPr>
            <a:r>
              <a:rPr lang="ru-RU" altLang="ru-RU" dirty="0"/>
              <a:t>Проблемные семинары</a:t>
            </a:r>
          </a:p>
          <a:p>
            <a:pPr eaLnBrk="1" hangingPunct="1">
              <a:spcBef>
                <a:spcPct val="20000"/>
              </a:spcBef>
              <a:buClr>
                <a:schemeClr val="tx2"/>
              </a:buClr>
              <a:buSzPct val="70000"/>
              <a:buFont typeface="Wingdings" panose="05000000000000000000" pitchFamily="2" charset="2"/>
              <a:buChar char="l"/>
            </a:pPr>
            <a:r>
              <a:rPr lang="ru-RU" altLang="ru-RU" dirty="0"/>
              <a:t>Тематические дискуссии</a:t>
            </a:r>
          </a:p>
          <a:p>
            <a:pPr eaLnBrk="1" hangingPunct="1">
              <a:spcBef>
                <a:spcPct val="20000"/>
              </a:spcBef>
              <a:buClr>
                <a:schemeClr val="tx2"/>
              </a:buClr>
              <a:buSzPct val="70000"/>
              <a:buFont typeface="Wingdings" panose="05000000000000000000" pitchFamily="2" charset="2"/>
              <a:buChar char="l"/>
            </a:pPr>
            <a:r>
              <a:rPr lang="ru-RU" altLang="ru-RU" dirty="0"/>
              <a:t>Мозговая атака</a:t>
            </a:r>
          </a:p>
          <a:p>
            <a:pPr eaLnBrk="1" hangingPunct="1">
              <a:spcBef>
                <a:spcPct val="20000"/>
              </a:spcBef>
              <a:buClr>
                <a:schemeClr val="tx2"/>
              </a:buClr>
              <a:buSzPct val="70000"/>
              <a:buFont typeface="Wingdings" panose="05000000000000000000" pitchFamily="2" charset="2"/>
              <a:buChar char="l"/>
            </a:pPr>
            <a:r>
              <a:rPr lang="ru-RU" altLang="ru-RU" dirty="0"/>
              <a:t>Круглый стол</a:t>
            </a:r>
          </a:p>
          <a:p>
            <a:pPr eaLnBrk="1" hangingPunct="1">
              <a:spcBef>
                <a:spcPct val="20000"/>
              </a:spcBef>
              <a:buClr>
                <a:schemeClr val="tx2"/>
              </a:buClr>
              <a:buSzPct val="70000"/>
              <a:buFont typeface="Wingdings" panose="05000000000000000000" pitchFamily="2" charset="2"/>
              <a:buChar char="l"/>
            </a:pPr>
            <a:r>
              <a:rPr lang="ru-RU" altLang="ru-RU" dirty="0"/>
              <a:t>Педагогические игровые упражнения</a:t>
            </a:r>
          </a:p>
          <a:p>
            <a:pPr eaLnBrk="1" hangingPunct="1">
              <a:spcBef>
                <a:spcPct val="20000"/>
              </a:spcBef>
              <a:buClr>
                <a:schemeClr val="tx2"/>
              </a:buClr>
              <a:buSzPct val="70000"/>
              <a:buFont typeface="Wingdings" panose="05000000000000000000" pitchFamily="2" charset="2"/>
              <a:buChar char="l"/>
            </a:pPr>
            <a:r>
              <a:rPr lang="ru-RU" altLang="ru-RU" dirty="0"/>
              <a:t>Стажировки</a:t>
            </a:r>
          </a:p>
          <a:p>
            <a:pPr eaLnBrk="1" hangingPunct="1">
              <a:spcBef>
                <a:spcPct val="20000"/>
              </a:spcBef>
              <a:buClr>
                <a:schemeClr val="tx2"/>
              </a:buClr>
              <a:buSzPct val="70000"/>
              <a:buFont typeface="Wingdings" panose="05000000000000000000" pitchFamily="2" charset="2"/>
              <a:buChar char="l"/>
            </a:pPr>
            <a:endParaRPr lang="ru-RU" altLang="ru-RU" dirty="0"/>
          </a:p>
        </p:txBody>
      </p:sp>
      <p:cxnSp>
        <p:nvCxnSpPr>
          <p:cNvPr id="8" name="Прямая со стрелкой 7"/>
          <p:cNvCxnSpPr/>
          <p:nvPr/>
        </p:nvCxnSpPr>
        <p:spPr>
          <a:xfrm flipH="1">
            <a:off x="5210175" y="1228725"/>
            <a:ext cx="1095375" cy="590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6457950" y="1266825"/>
            <a:ext cx="914400" cy="542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3562" y="190500"/>
            <a:ext cx="126047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08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838200" y="365126"/>
            <a:ext cx="10515600" cy="501650"/>
          </a:xfrm>
        </p:spPr>
        <p:txBody>
          <a:bodyPr/>
          <a:lstStyle/>
          <a:p>
            <a:r>
              <a:rPr lang="ru-RU" altLang="ru-RU" sz="2400" dirty="0">
                <a:solidFill>
                  <a:srgbClr val="00B0F0"/>
                </a:solidFill>
              </a:rPr>
              <a:t>Классификация методов обучения Б.</a:t>
            </a:r>
            <a:r>
              <a:rPr lang="ru-RU" altLang="ru-RU" sz="2400" b="1" dirty="0">
                <a:solidFill>
                  <a:srgbClr val="00B0F0"/>
                </a:solidFill>
              </a:rPr>
              <a:t> П.</a:t>
            </a:r>
            <a:r>
              <a:rPr lang="ru-RU" altLang="ru-RU" sz="2400" dirty="0">
                <a:solidFill>
                  <a:srgbClr val="00B0F0"/>
                </a:solidFill>
              </a:rPr>
              <a:t> Есипов, М. А. Данилов </a:t>
            </a:r>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2606202605"/>
              </p:ext>
            </p:extLst>
          </p:nvPr>
        </p:nvGraphicFramePr>
        <p:xfrm>
          <a:off x="723897" y="1285875"/>
          <a:ext cx="10858502" cy="5278436"/>
        </p:xfrm>
        <a:graphic>
          <a:graphicData uri="http://schemas.openxmlformats.org/drawingml/2006/table">
            <a:tbl>
              <a:tblPr firstRow="1" bandRow="1">
                <a:tableStyleId>{5C22544A-7EE6-4342-B048-85BDC9FD1C3A}</a:tableStyleId>
              </a:tblPr>
              <a:tblGrid>
                <a:gridCol w="5429251">
                  <a:extLst>
                    <a:ext uri="{9D8B030D-6E8A-4147-A177-3AD203B41FA5}">
                      <a16:colId xmlns:a16="http://schemas.microsoft.com/office/drawing/2014/main" val="20000"/>
                    </a:ext>
                  </a:extLst>
                </a:gridCol>
                <a:gridCol w="5429251">
                  <a:extLst>
                    <a:ext uri="{9D8B030D-6E8A-4147-A177-3AD203B41FA5}">
                      <a16:colId xmlns:a16="http://schemas.microsoft.com/office/drawing/2014/main" val="20001"/>
                    </a:ext>
                  </a:extLst>
                </a:gridCol>
              </a:tblGrid>
              <a:tr h="370862">
                <a:tc>
                  <a:txBody>
                    <a:bodyPr/>
                    <a:lstStyle/>
                    <a:p>
                      <a:pPr>
                        <a:lnSpc>
                          <a:spcPct val="115000"/>
                        </a:lnSpc>
                        <a:spcAft>
                          <a:spcPts val="0"/>
                        </a:spcAft>
                      </a:pPr>
                      <a:r>
                        <a:rPr lang="ru-RU" sz="2000" dirty="0">
                          <a:latin typeface="Times New Roman"/>
                          <a:ea typeface="Calibri"/>
                          <a:cs typeface="Times New Roman"/>
                        </a:rPr>
                        <a:t>Этапы обучения</a:t>
                      </a:r>
                      <a:endParaRPr lang="ru-RU" sz="2000" dirty="0">
                        <a:latin typeface="Calibri"/>
                        <a:ea typeface="Calibri"/>
                        <a:cs typeface="Times New Roman"/>
                      </a:endParaRPr>
                    </a:p>
                  </a:txBody>
                  <a:tcPr marL="0" marR="0" marT="0" marB="0"/>
                </a:tc>
                <a:tc>
                  <a:txBody>
                    <a:bodyPr/>
                    <a:lstStyle/>
                    <a:p>
                      <a:pPr>
                        <a:lnSpc>
                          <a:spcPct val="115000"/>
                        </a:lnSpc>
                        <a:spcAft>
                          <a:spcPts val="0"/>
                        </a:spcAft>
                      </a:pPr>
                      <a:r>
                        <a:rPr lang="ru-RU" sz="2000">
                          <a:latin typeface="Times New Roman"/>
                          <a:ea typeface="Calibri"/>
                          <a:cs typeface="Times New Roman"/>
                        </a:rPr>
                        <a:t>Методы обучения</a:t>
                      </a:r>
                      <a:endParaRPr lang="ru-RU" sz="2000">
                        <a:latin typeface="Calibri"/>
                        <a:ea typeface="Calibri"/>
                        <a:cs typeface="Times New Roman"/>
                      </a:endParaRPr>
                    </a:p>
                  </a:txBody>
                  <a:tcPr marL="0" marR="0" marT="0" marB="0"/>
                </a:tc>
                <a:extLst>
                  <a:ext uri="{0D108BD9-81ED-4DB2-BD59-A6C34878D82A}">
                    <a16:rowId xmlns:a16="http://schemas.microsoft.com/office/drawing/2014/main" val="10000"/>
                  </a:ext>
                </a:extLst>
              </a:tr>
              <a:tr h="701082">
                <a:tc>
                  <a:txBody>
                    <a:bodyPr/>
                    <a:lstStyle/>
                    <a:p>
                      <a:pPr>
                        <a:lnSpc>
                          <a:spcPct val="115000"/>
                        </a:lnSpc>
                        <a:spcAft>
                          <a:spcPts val="0"/>
                        </a:spcAft>
                      </a:pPr>
                      <a:r>
                        <a:rPr lang="ru-RU" sz="2000" b="1" dirty="0">
                          <a:solidFill>
                            <a:schemeClr val="accent6">
                              <a:lumMod val="75000"/>
                            </a:schemeClr>
                          </a:solidFill>
                          <a:latin typeface="Times New Roman"/>
                          <a:ea typeface="Calibri"/>
                          <a:cs typeface="Times New Roman"/>
                        </a:rPr>
                        <a:t>1. Подготовка учащихся к изучению нового материала</a:t>
                      </a:r>
                      <a:endParaRPr lang="ru-RU" sz="2000" b="1" dirty="0">
                        <a:solidFill>
                          <a:schemeClr val="accent6">
                            <a:lumMod val="75000"/>
                          </a:schemeClr>
                        </a:solidFill>
                        <a:latin typeface="Calibri"/>
                        <a:ea typeface="Calibri"/>
                        <a:cs typeface="Times New Roman"/>
                      </a:endParaRPr>
                    </a:p>
                  </a:txBody>
                  <a:tcPr marL="0" marR="0" marT="0" marB="0"/>
                </a:tc>
                <a:tc>
                  <a:txBody>
                    <a:bodyPr/>
                    <a:lstStyle/>
                    <a:p>
                      <a:pPr>
                        <a:lnSpc>
                          <a:spcPct val="115000"/>
                        </a:lnSpc>
                        <a:spcAft>
                          <a:spcPts val="0"/>
                        </a:spcAft>
                      </a:pPr>
                      <a:r>
                        <a:rPr lang="ru-RU" sz="2000">
                          <a:latin typeface="Times New Roman"/>
                          <a:ea typeface="Calibri"/>
                          <a:cs typeface="Times New Roman"/>
                        </a:rPr>
                        <a:t>Наблюдение</a:t>
                      </a:r>
                      <a:endParaRPr lang="ru-RU" sz="2000">
                        <a:latin typeface="Calibri"/>
                        <a:ea typeface="Calibri"/>
                        <a:cs typeface="Times New Roman"/>
                      </a:endParaRPr>
                    </a:p>
                  </a:txBody>
                  <a:tcPr marL="0" marR="0" marT="0" marB="0"/>
                </a:tc>
                <a:extLst>
                  <a:ext uri="{0D108BD9-81ED-4DB2-BD59-A6C34878D82A}">
                    <a16:rowId xmlns:a16="http://schemas.microsoft.com/office/drawing/2014/main" val="10001"/>
                  </a:ext>
                </a:extLst>
              </a:tr>
              <a:tr h="1051623">
                <a:tc>
                  <a:txBody>
                    <a:bodyPr/>
                    <a:lstStyle/>
                    <a:p>
                      <a:pPr>
                        <a:lnSpc>
                          <a:spcPct val="115000"/>
                        </a:lnSpc>
                        <a:spcAft>
                          <a:spcPts val="0"/>
                        </a:spcAft>
                      </a:pPr>
                      <a:r>
                        <a:rPr lang="ru-RU" sz="2000" b="1" dirty="0">
                          <a:solidFill>
                            <a:schemeClr val="accent6">
                              <a:lumMod val="75000"/>
                            </a:schemeClr>
                          </a:solidFill>
                          <a:latin typeface="Times New Roman"/>
                          <a:ea typeface="Calibri"/>
                          <a:cs typeface="Times New Roman"/>
                        </a:rPr>
                        <a:t>2. Изложение нового знания учителем</a:t>
                      </a:r>
                      <a:endParaRPr lang="ru-RU" sz="2000" b="1" dirty="0">
                        <a:solidFill>
                          <a:schemeClr val="accent6">
                            <a:lumMod val="75000"/>
                          </a:schemeClr>
                        </a:solidFill>
                        <a:latin typeface="Calibri"/>
                        <a:ea typeface="Calibri"/>
                        <a:cs typeface="Times New Roman"/>
                      </a:endParaRPr>
                    </a:p>
                  </a:txBody>
                  <a:tcPr marL="0" marR="0" marT="0" marB="0"/>
                </a:tc>
                <a:tc>
                  <a:txBody>
                    <a:bodyPr/>
                    <a:lstStyle/>
                    <a:p>
                      <a:pPr>
                        <a:lnSpc>
                          <a:spcPct val="115000"/>
                        </a:lnSpc>
                        <a:spcAft>
                          <a:spcPts val="0"/>
                        </a:spcAft>
                      </a:pPr>
                      <a:r>
                        <a:rPr lang="ru-RU" sz="2000" dirty="0">
                          <a:latin typeface="Times New Roman"/>
                          <a:ea typeface="Calibri"/>
                          <a:cs typeface="Times New Roman"/>
                        </a:rPr>
                        <a:t>Рассказ, объяснение, беседа, лекция, демонстрация наглядных пособий, опытов</a:t>
                      </a:r>
                      <a:endParaRPr lang="ru-RU" sz="2000" dirty="0">
                        <a:latin typeface="Calibri"/>
                        <a:ea typeface="Calibri"/>
                        <a:cs typeface="Times New Roman"/>
                      </a:endParaRPr>
                    </a:p>
                  </a:txBody>
                  <a:tcPr marL="0" marR="0" marT="0" marB="0"/>
                </a:tc>
                <a:extLst>
                  <a:ext uri="{0D108BD9-81ED-4DB2-BD59-A6C34878D82A}">
                    <a16:rowId xmlns:a16="http://schemas.microsoft.com/office/drawing/2014/main" val="10002"/>
                  </a:ext>
                </a:extLst>
              </a:tr>
              <a:tr h="1402164">
                <a:tc>
                  <a:txBody>
                    <a:bodyPr/>
                    <a:lstStyle/>
                    <a:p>
                      <a:pPr>
                        <a:lnSpc>
                          <a:spcPct val="115000"/>
                        </a:lnSpc>
                        <a:spcAft>
                          <a:spcPts val="0"/>
                        </a:spcAft>
                      </a:pPr>
                      <a:r>
                        <a:rPr lang="ru-RU" sz="2000" b="1" dirty="0">
                          <a:solidFill>
                            <a:schemeClr val="accent6">
                              <a:lumMod val="75000"/>
                            </a:schemeClr>
                          </a:solidFill>
                          <a:latin typeface="Times New Roman"/>
                          <a:ea typeface="Calibri"/>
                          <a:cs typeface="Times New Roman"/>
                        </a:rPr>
                        <a:t>3. Закрепление знаний учащихся</a:t>
                      </a:r>
                      <a:endParaRPr lang="ru-RU" sz="2000" b="1" dirty="0">
                        <a:solidFill>
                          <a:schemeClr val="accent6">
                            <a:lumMod val="75000"/>
                          </a:schemeClr>
                        </a:solidFill>
                        <a:latin typeface="Calibri"/>
                        <a:ea typeface="Calibri"/>
                        <a:cs typeface="Times New Roman"/>
                      </a:endParaRPr>
                    </a:p>
                  </a:txBody>
                  <a:tcPr marL="0" marR="0" marT="0" marB="0"/>
                </a:tc>
                <a:tc>
                  <a:txBody>
                    <a:bodyPr/>
                    <a:lstStyle/>
                    <a:p>
                      <a:pPr>
                        <a:lnSpc>
                          <a:spcPct val="115000"/>
                        </a:lnSpc>
                        <a:spcAft>
                          <a:spcPts val="0"/>
                        </a:spcAft>
                      </a:pPr>
                      <a:r>
                        <a:rPr lang="ru-RU" sz="2000" dirty="0">
                          <a:latin typeface="Times New Roman"/>
                          <a:ea typeface="Calibri"/>
                          <a:cs typeface="Times New Roman"/>
                        </a:rPr>
                        <a:t>Работа над материалом учебника. Выполнение репродуктивных и творческих работ. Повторительно-обобщающие беседы</a:t>
                      </a:r>
                      <a:endParaRPr lang="ru-RU" sz="2000" dirty="0">
                        <a:latin typeface="Calibri"/>
                        <a:ea typeface="Calibri"/>
                        <a:cs typeface="Times New Roman"/>
                      </a:endParaRPr>
                    </a:p>
                  </a:txBody>
                  <a:tcPr marL="0" marR="0" marT="0" marB="0"/>
                </a:tc>
                <a:extLst>
                  <a:ext uri="{0D108BD9-81ED-4DB2-BD59-A6C34878D82A}">
                    <a16:rowId xmlns:a16="http://schemas.microsoft.com/office/drawing/2014/main" val="10003"/>
                  </a:ext>
                </a:extLst>
              </a:tr>
              <a:tr h="701082">
                <a:tc>
                  <a:txBody>
                    <a:bodyPr/>
                    <a:lstStyle/>
                    <a:p>
                      <a:pPr>
                        <a:lnSpc>
                          <a:spcPct val="115000"/>
                        </a:lnSpc>
                        <a:spcAft>
                          <a:spcPts val="0"/>
                        </a:spcAft>
                      </a:pPr>
                      <a:r>
                        <a:rPr lang="ru-RU" sz="2000" b="1" dirty="0">
                          <a:solidFill>
                            <a:schemeClr val="accent6">
                              <a:lumMod val="75000"/>
                            </a:schemeClr>
                          </a:solidFill>
                          <a:latin typeface="Times New Roman"/>
                          <a:ea typeface="Calibri"/>
                          <a:cs typeface="Times New Roman"/>
                        </a:rPr>
                        <a:t>4. Формирование умений и навыков учащихся</a:t>
                      </a:r>
                      <a:endParaRPr lang="ru-RU" sz="2000" b="1" dirty="0">
                        <a:solidFill>
                          <a:schemeClr val="accent6">
                            <a:lumMod val="75000"/>
                          </a:schemeClr>
                        </a:solidFill>
                        <a:latin typeface="Calibri"/>
                        <a:ea typeface="Calibri"/>
                        <a:cs typeface="Times New Roman"/>
                      </a:endParaRPr>
                    </a:p>
                  </a:txBody>
                  <a:tcPr marL="0" marR="0" marT="0" marB="0"/>
                </a:tc>
                <a:tc>
                  <a:txBody>
                    <a:bodyPr/>
                    <a:lstStyle/>
                    <a:p>
                      <a:pPr>
                        <a:lnSpc>
                          <a:spcPct val="115000"/>
                        </a:lnSpc>
                        <a:spcAft>
                          <a:spcPts val="0"/>
                        </a:spcAft>
                      </a:pPr>
                      <a:r>
                        <a:rPr lang="ru-RU" sz="2000" dirty="0">
                          <a:latin typeface="Times New Roman"/>
                          <a:ea typeface="Calibri"/>
                          <a:cs typeface="Times New Roman"/>
                        </a:rPr>
                        <a:t>Упражнения</a:t>
                      </a:r>
                      <a:endParaRPr lang="ru-RU" sz="2000" dirty="0">
                        <a:latin typeface="Calibri"/>
                        <a:ea typeface="Calibri"/>
                        <a:cs typeface="Times New Roman"/>
                      </a:endParaRPr>
                    </a:p>
                  </a:txBody>
                  <a:tcPr marL="0" marR="0" marT="0" marB="0"/>
                </a:tc>
                <a:extLst>
                  <a:ext uri="{0D108BD9-81ED-4DB2-BD59-A6C34878D82A}">
                    <a16:rowId xmlns:a16="http://schemas.microsoft.com/office/drawing/2014/main" val="10004"/>
                  </a:ext>
                </a:extLst>
              </a:tr>
              <a:tr h="1051623">
                <a:tc>
                  <a:txBody>
                    <a:bodyPr/>
                    <a:lstStyle/>
                    <a:p>
                      <a:pPr>
                        <a:lnSpc>
                          <a:spcPct val="115000"/>
                        </a:lnSpc>
                        <a:spcAft>
                          <a:spcPts val="0"/>
                        </a:spcAft>
                      </a:pPr>
                      <a:r>
                        <a:rPr lang="ru-RU" sz="2000" b="1" dirty="0">
                          <a:solidFill>
                            <a:schemeClr val="accent6">
                              <a:lumMod val="75000"/>
                            </a:schemeClr>
                          </a:solidFill>
                          <a:latin typeface="Times New Roman"/>
                          <a:ea typeface="Calibri"/>
                          <a:cs typeface="Times New Roman"/>
                        </a:rPr>
                        <a:t>5. Проверка и оценка знаний, умений и навы­ков учащихся</a:t>
                      </a:r>
                      <a:endParaRPr lang="ru-RU" sz="2000" b="1" dirty="0">
                        <a:solidFill>
                          <a:schemeClr val="accent6">
                            <a:lumMod val="75000"/>
                          </a:schemeClr>
                        </a:solidFill>
                        <a:latin typeface="Calibri"/>
                        <a:ea typeface="Calibri"/>
                        <a:cs typeface="Times New Roman"/>
                      </a:endParaRPr>
                    </a:p>
                  </a:txBody>
                  <a:tcPr marL="0" marR="0" marT="0" marB="0"/>
                </a:tc>
                <a:tc>
                  <a:txBody>
                    <a:bodyPr/>
                    <a:lstStyle/>
                    <a:p>
                      <a:pPr>
                        <a:lnSpc>
                          <a:spcPct val="115000"/>
                        </a:lnSpc>
                        <a:spcAft>
                          <a:spcPts val="0"/>
                        </a:spcAft>
                      </a:pPr>
                      <a:r>
                        <a:rPr lang="ru-RU" sz="2000" dirty="0">
                          <a:latin typeface="Times New Roman"/>
                          <a:ea typeface="Calibri"/>
                          <a:cs typeface="Times New Roman"/>
                        </a:rPr>
                        <a:t>Устный опрос. Практические работы. Письменные самостоятельные и контрольные работы</a:t>
                      </a:r>
                      <a:endParaRPr lang="ru-RU" sz="2000" dirty="0">
                        <a:latin typeface="Calibri"/>
                        <a:ea typeface="Calibri"/>
                        <a:cs typeface="Times New Roman"/>
                      </a:endParaRPr>
                    </a:p>
                  </a:txBody>
                  <a:tcPr marL="0" marR="0" marT="0" marB="0"/>
                </a:tc>
                <a:extLst>
                  <a:ext uri="{0D108BD9-81ED-4DB2-BD59-A6C34878D82A}">
                    <a16:rowId xmlns:a16="http://schemas.microsoft.com/office/drawing/2014/main" val="10005"/>
                  </a:ext>
                </a:extLst>
              </a:tr>
            </a:tbl>
          </a:graphicData>
        </a:graphic>
      </p:graphicFrame>
      <p:pic>
        <p:nvPicPr>
          <p:cNvPr id="4"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3562" y="119062"/>
            <a:ext cx="126047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755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38175"/>
            <a:ext cx="10515600" cy="5538788"/>
          </a:xfrm>
          <a:solidFill>
            <a:srgbClr val="FFFF00"/>
          </a:solidFill>
        </p:spPr>
        <p:txBody>
          <a:bodyPr>
            <a:normAutofit/>
          </a:bodyPr>
          <a:lstStyle/>
          <a:p>
            <a:pPr marL="0" indent="0" algn="ctr">
              <a:buNone/>
            </a:pPr>
            <a:endParaRPr lang="ru-RU" sz="4400" dirty="0">
              <a:solidFill>
                <a:srgbClr val="C00000"/>
              </a:solidFill>
            </a:endParaRPr>
          </a:p>
          <a:p>
            <a:pPr marL="0" indent="0" algn="ctr">
              <a:buNone/>
            </a:pPr>
            <a:endParaRPr lang="ru-RU" sz="4400" dirty="0">
              <a:solidFill>
                <a:srgbClr val="C00000"/>
              </a:solidFill>
            </a:endParaRPr>
          </a:p>
          <a:p>
            <a:pPr marL="0" indent="0" algn="ctr">
              <a:buNone/>
            </a:pPr>
            <a:r>
              <a:rPr lang="ru-RU" sz="4400" dirty="0">
                <a:solidFill>
                  <a:srgbClr val="C00000"/>
                </a:solidFill>
              </a:rPr>
              <a:t>Методы обучения</a:t>
            </a:r>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1551" y="3182144"/>
            <a:ext cx="1752599" cy="251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401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1981200" y="274639"/>
            <a:ext cx="8229600" cy="725487"/>
          </a:xfrm>
        </p:spPr>
        <p:txBody>
          <a:bodyPr/>
          <a:lstStyle/>
          <a:p>
            <a:r>
              <a:rPr lang="ru-RU" altLang="ru-RU" sz="3200" b="1">
                <a:solidFill>
                  <a:srgbClr val="C00000"/>
                </a:solidFill>
              </a:rPr>
              <a:t>Метод кубика</a:t>
            </a:r>
          </a:p>
        </p:txBody>
      </p:sp>
      <p:sp>
        <p:nvSpPr>
          <p:cNvPr id="61443" name="Содержимое 2"/>
          <p:cNvSpPr>
            <a:spLocks noGrp="1"/>
          </p:cNvSpPr>
          <p:nvPr>
            <p:ph idx="1"/>
          </p:nvPr>
        </p:nvSpPr>
        <p:spPr>
          <a:xfrm>
            <a:off x="3438526" y="1000127"/>
            <a:ext cx="8248650" cy="6000750"/>
          </a:xfrm>
          <a:ln>
            <a:solidFill>
              <a:schemeClr val="accent1"/>
            </a:solidFill>
          </a:ln>
        </p:spPr>
        <p:txBody>
          <a:bodyPr>
            <a:normAutofit/>
          </a:bodyPr>
          <a:lstStyle/>
          <a:p>
            <a:pPr>
              <a:buFont typeface="Arial" panose="020B0604020202020204" pitchFamily="34" charset="0"/>
              <a:buNone/>
            </a:pPr>
            <a:r>
              <a:rPr lang="ru-RU" altLang="ru-RU" sz="1600" dirty="0"/>
              <a:t>О</a:t>
            </a:r>
            <a:r>
              <a:rPr lang="kk-KZ" altLang="ru-RU" sz="1600" dirty="0"/>
              <a:t>бучающая стратегия, которая содействует взгляду на тему с различных точек зрения</a:t>
            </a:r>
            <a:r>
              <a:rPr lang="ru-RU" altLang="ru-RU" sz="1600" dirty="0"/>
              <a:t>.</a:t>
            </a:r>
          </a:p>
          <a:p>
            <a:pPr>
              <a:buFont typeface="Arial" panose="020B0604020202020204" pitchFamily="34" charset="0"/>
              <a:buNone/>
            </a:pPr>
            <a:r>
              <a:rPr lang="kk-KZ" altLang="ru-RU" sz="1600" dirty="0"/>
              <a:t>Готовится заранее из бумаги кубик с надписями на каждой стороне:</a:t>
            </a:r>
          </a:p>
          <a:p>
            <a:pPr>
              <a:buFont typeface="Arial" panose="020B0604020202020204" pitchFamily="34" charset="0"/>
              <a:buNone/>
            </a:pPr>
            <a:r>
              <a:rPr lang="kk-KZ" altLang="ru-RU" b="1" dirty="0"/>
              <a:t>1</a:t>
            </a:r>
            <a:r>
              <a:rPr lang="ru-RU" altLang="ru-RU" sz="1800" b="1" dirty="0">
                <a:solidFill>
                  <a:schemeClr val="accent1">
                    <a:lumMod val="75000"/>
                  </a:schemeClr>
                </a:solidFill>
                <a:latin typeface="Arial" panose="020B0604020202020204" pitchFamily="34" charset="0"/>
                <a:cs typeface="Arial" panose="020B0604020202020204" pitchFamily="34" charset="0"/>
              </a:rPr>
              <a:t>) о</a:t>
            </a:r>
            <a:r>
              <a:rPr lang="kk-KZ" altLang="ru-RU" sz="1800" b="1" dirty="0">
                <a:solidFill>
                  <a:schemeClr val="accent1">
                    <a:lumMod val="75000"/>
                  </a:schemeClr>
                </a:solidFill>
                <a:latin typeface="Arial" panose="020B0604020202020204" pitchFamily="34" charset="0"/>
                <a:cs typeface="Arial" panose="020B0604020202020204" pitchFamily="34" charset="0"/>
              </a:rPr>
              <a:t>пишите,</a:t>
            </a:r>
            <a:endParaRPr lang="ru-RU" altLang="ru-RU" sz="1800" b="1" dirty="0">
              <a:solidFill>
                <a:schemeClr val="accent1">
                  <a:lumMod val="75000"/>
                </a:schemeClr>
              </a:solidFill>
              <a:latin typeface="Arial" panose="020B0604020202020204" pitchFamily="34" charset="0"/>
              <a:cs typeface="Arial" panose="020B0604020202020204" pitchFamily="34" charset="0"/>
            </a:endParaRPr>
          </a:p>
          <a:p>
            <a:pPr>
              <a:buFont typeface="Arial" panose="020B0604020202020204" pitchFamily="34" charset="0"/>
              <a:buNone/>
            </a:pPr>
            <a:r>
              <a:rPr lang="kk-KZ" altLang="ru-RU" sz="1800" b="1" dirty="0">
                <a:solidFill>
                  <a:schemeClr val="accent1">
                    <a:lumMod val="75000"/>
                  </a:schemeClr>
                </a:solidFill>
                <a:latin typeface="Arial" panose="020B0604020202020204" pitchFamily="34" charset="0"/>
                <a:cs typeface="Arial" panose="020B0604020202020204" pitchFamily="34" charset="0"/>
              </a:rPr>
              <a:t>  2</a:t>
            </a:r>
            <a:r>
              <a:rPr lang="ru-RU" altLang="ru-RU" sz="1800" b="1" dirty="0">
                <a:solidFill>
                  <a:schemeClr val="accent1">
                    <a:lumMod val="75000"/>
                  </a:schemeClr>
                </a:solidFill>
                <a:latin typeface="Arial" panose="020B0604020202020204" pitchFamily="34" charset="0"/>
                <a:cs typeface="Arial" panose="020B0604020202020204" pitchFamily="34" charset="0"/>
              </a:rPr>
              <a:t>) с</a:t>
            </a:r>
            <a:r>
              <a:rPr lang="kk-KZ" altLang="ru-RU" sz="1800" b="1" dirty="0">
                <a:solidFill>
                  <a:schemeClr val="accent1">
                    <a:lumMod val="75000"/>
                  </a:schemeClr>
                </a:solidFill>
                <a:latin typeface="Arial" panose="020B0604020202020204" pitchFamily="34" charset="0"/>
                <a:cs typeface="Arial" panose="020B0604020202020204" pitchFamily="34" charset="0"/>
              </a:rPr>
              <a:t>равните,</a:t>
            </a:r>
            <a:endParaRPr lang="ru-RU" altLang="ru-RU" sz="1800" b="1" dirty="0">
              <a:solidFill>
                <a:schemeClr val="accent1">
                  <a:lumMod val="75000"/>
                </a:schemeClr>
              </a:solidFill>
              <a:latin typeface="Arial" panose="020B0604020202020204" pitchFamily="34" charset="0"/>
              <a:cs typeface="Arial" panose="020B0604020202020204" pitchFamily="34" charset="0"/>
            </a:endParaRPr>
          </a:p>
          <a:p>
            <a:pPr>
              <a:buFont typeface="Arial" panose="020B0604020202020204" pitchFamily="34" charset="0"/>
              <a:buNone/>
            </a:pPr>
            <a:r>
              <a:rPr lang="kk-KZ" altLang="ru-RU" sz="1800" b="1" dirty="0">
                <a:solidFill>
                  <a:schemeClr val="accent1">
                    <a:lumMod val="75000"/>
                  </a:schemeClr>
                </a:solidFill>
                <a:latin typeface="Arial" panose="020B0604020202020204" pitchFamily="34" charset="0"/>
                <a:cs typeface="Arial" panose="020B0604020202020204" pitchFamily="34" charset="0"/>
              </a:rPr>
              <a:t>3</a:t>
            </a:r>
            <a:r>
              <a:rPr lang="ru-RU" altLang="ru-RU" sz="1800" b="1" dirty="0">
                <a:solidFill>
                  <a:schemeClr val="accent1">
                    <a:lumMod val="75000"/>
                  </a:schemeClr>
                </a:solidFill>
                <a:latin typeface="Arial" panose="020B0604020202020204" pitchFamily="34" charset="0"/>
                <a:cs typeface="Arial" panose="020B0604020202020204" pitchFamily="34" charset="0"/>
              </a:rPr>
              <a:t>) а</a:t>
            </a:r>
            <a:r>
              <a:rPr lang="kk-KZ" altLang="ru-RU" sz="1800" b="1" dirty="0">
                <a:solidFill>
                  <a:schemeClr val="accent1">
                    <a:lumMod val="75000"/>
                  </a:schemeClr>
                </a:solidFill>
                <a:latin typeface="Arial" panose="020B0604020202020204" pitchFamily="34" charset="0"/>
                <a:cs typeface="Arial" panose="020B0604020202020204" pitchFamily="34" charset="0"/>
              </a:rPr>
              <a:t>ссоциируйте,</a:t>
            </a:r>
            <a:endParaRPr lang="ru-RU" altLang="ru-RU" sz="1800" b="1" dirty="0">
              <a:solidFill>
                <a:schemeClr val="accent1">
                  <a:lumMod val="75000"/>
                </a:schemeClr>
              </a:solidFill>
              <a:latin typeface="Arial" panose="020B0604020202020204" pitchFamily="34" charset="0"/>
              <a:cs typeface="Arial" panose="020B0604020202020204" pitchFamily="34" charset="0"/>
            </a:endParaRPr>
          </a:p>
          <a:p>
            <a:pPr>
              <a:buFont typeface="Arial" panose="020B0604020202020204" pitchFamily="34" charset="0"/>
              <a:buNone/>
            </a:pPr>
            <a:r>
              <a:rPr lang="kk-KZ" altLang="ru-RU" sz="1800" b="1" dirty="0">
                <a:solidFill>
                  <a:schemeClr val="accent1">
                    <a:lumMod val="75000"/>
                  </a:schemeClr>
                </a:solidFill>
                <a:latin typeface="Arial" panose="020B0604020202020204" pitchFamily="34" charset="0"/>
                <a:cs typeface="Arial" panose="020B0604020202020204" pitchFamily="34" charset="0"/>
              </a:rPr>
              <a:t>4</a:t>
            </a:r>
            <a:r>
              <a:rPr lang="ru-RU" altLang="ru-RU" sz="1800" b="1" dirty="0">
                <a:solidFill>
                  <a:schemeClr val="accent1">
                    <a:lumMod val="75000"/>
                  </a:schemeClr>
                </a:solidFill>
                <a:latin typeface="Arial" panose="020B0604020202020204" pitchFamily="34" charset="0"/>
                <a:cs typeface="Arial" panose="020B0604020202020204" pitchFamily="34" charset="0"/>
              </a:rPr>
              <a:t>) п</a:t>
            </a:r>
            <a:r>
              <a:rPr lang="kk-KZ" altLang="ru-RU" sz="1800" b="1" dirty="0">
                <a:solidFill>
                  <a:schemeClr val="accent1">
                    <a:lumMod val="75000"/>
                  </a:schemeClr>
                </a:solidFill>
                <a:latin typeface="Arial" panose="020B0604020202020204" pitchFamily="34" charset="0"/>
                <a:cs typeface="Arial" panose="020B0604020202020204" pitchFamily="34" charset="0"/>
              </a:rPr>
              <a:t>роанализируйте,</a:t>
            </a:r>
            <a:endParaRPr lang="ru-RU" altLang="ru-RU" sz="1800" b="1" dirty="0">
              <a:solidFill>
                <a:schemeClr val="accent1">
                  <a:lumMod val="75000"/>
                </a:schemeClr>
              </a:solidFill>
              <a:latin typeface="Arial" panose="020B0604020202020204" pitchFamily="34" charset="0"/>
              <a:cs typeface="Arial" panose="020B0604020202020204" pitchFamily="34" charset="0"/>
            </a:endParaRPr>
          </a:p>
          <a:p>
            <a:pPr>
              <a:buFont typeface="Arial" panose="020B0604020202020204" pitchFamily="34" charset="0"/>
              <a:buNone/>
            </a:pPr>
            <a:r>
              <a:rPr lang="kk-KZ" altLang="ru-RU" sz="1800" b="1" dirty="0">
                <a:solidFill>
                  <a:schemeClr val="accent1">
                    <a:lumMod val="75000"/>
                  </a:schemeClr>
                </a:solidFill>
                <a:latin typeface="Arial" panose="020B0604020202020204" pitchFamily="34" charset="0"/>
                <a:cs typeface="Arial" panose="020B0604020202020204" pitchFamily="34" charset="0"/>
              </a:rPr>
              <a:t>5</a:t>
            </a:r>
            <a:r>
              <a:rPr lang="ru-RU" altLang="ru-RU" sz="1800" b="1" dirty="0">
                <a:solidFill>
                  <a:schemeClr val="accent1">
                    <a:lumMod val="75000"/>
                  </a:schemeClr>
                </a:solidFill>
                <a:latin typeface="Arial" panose="020B0604020202020204" pitchFamily="34" charset="0"/>
                <a:cs typeface="Arial" panose="020B0604020202020204" pitchFamily="34" charset="0"/>
              </a:rPr>
              <a:t>) п</a:t>
            </a:r>
            <a:r>
              <a:rPr lang="kk-KZ" altLang="ru-RU" sz="1800" b="1" dirty="0">
                <a:solidFill>
                  <a:schemeClr val="accent1">
                    <a:lumMod val="75000"/>
                  </a:schemeClr>
                </a:solidFill>
                <a:latin typeface="Arial" panose="020B0604020202020204" pitchFamily="34" charset="0"/>
                <a:cs typeface="Arial" panose="020B0604020202020204" pitchFamily="34" charset="0"/>
              </a:rPr>
              <a:t>редложите,</a:t>
            </a:r>
            <a:endParaRPr lang="ru-RU" altLang="ru-RU" sz="1800" b="1" dirty="0">
              <a:solidFill>
                <a:schemeClr val="accent1">
                  <a:lumMod val="75000"/>
                </a:schemeClr>
              </a:solidFill>
              <a:latin typeface="Arial" panose="020B0604020202020204" pitchFamily="34" charset="0"/>
              <a:cs typeface="Arial" panose="020B0604020202020204" pitchFamily="34" charset="0"/>
            </a:endParaRPr>
          </a:p>
          <a:p>
            <a:pPr>
              <a:buFont typeface="Arial" panose="020B0604020202020204" pitchFamily="34" charset="0"/>
              <a:buNone/>
            </a:pPr>
            <a:r>
              <a:rPr lang="kk-KZ" altLang="ru-RU" sz="1800" b="1" dirty="0">
                <a:solidFill>
                  <a:schemeClr val="accent1">
                    <a:lumMod val="75000"/>
                  </a:schemeClr>
                </a:solidFill>
                <a:latin typeface="Arial" panose="020B0604020202020204" pitchFamily="34" charset="0"/>
                <a:cs typeface="Arial" panose="020B0604020202020204" pitchFamily="34" charset="0"/>
              </a:rPr>
              <a:t>6</a:t>
            </a:r>
            <a:r>
              <a:rPr lang="ru-RU" altLang="ru-RU" sz="1800" b="1" dirty="0">
                <a:solidFill>
                  <a:schemeClr val="accent1">
                    <a:lumMod val="75000"/>
                  </a:schemeClr>
                </a:solidFill>
                <a:latin typeface="Arial" panose="020B0604020202020204" pitchFamily="34" charset="0"/>
                <a:cs typeface="Arial" panose="020B0604020202020204" pitchFamily="34" charset="0"/>
              </a:rPr>
              <a:t>) а</a:t>
            </a:r>
            <a:r>
              <a:rPr lang="kk-KZ" altLang="ru-RU" sz="1800" b="1" dirty="0">
                <a:solidFill>
                  <a:schemeClr val="accent1">
                    <a:lumMod val="75000"/>
                  </a:schemeClr>
                </a:solidFill>
                <a:latin typeface="Arial" panose="020B0604020202020204" pitchFamily="34" charset="0"/>
                <a:cs typeface="Arial" panose="020B0604020202020204" pitchFamily="34" charset="0"/>
              </a:rPr>
              <a:t>ргументируйте "за" и "против".</a:t>
            </a:r>
            <a:endParaRPr lang="ru-RU" altLang="ru-RU" sz="1800" b="1" dirty="0">
              <a:solidFill>
                <a:schemeClr val="accent1">
                  <a:lumMod val="75000"/>
                </a:schemeClr>
              </a:solidFill>
              <a:latin typeface="Arial" panose="020B0604020202020204" pitchFamily="34" charset="0"/>
              <a:cs typeface="Arial" panose="020B0604020202020204" pitchFamily="34" charset="0"/>
            </a:endParaRPr>
          </a:p>
          <a:p>
            <a:r>
              <a:rPr lang="kk-KZ" altLang="ru-RU" sz="1100" u="sng" dirty="0">
                <a:latin typeface="Arial" panose="020B0604020202020204" pitchFamily="34" charset="0"/>
                <a:cs typeface="Arial" panose="020B0604020202020204" pitchFamily="34" charset="0"/>
              </a:rPr>
              <a:t>Опишите.</a:t>
            </a:r>
            <a:r>
              <a:rPr lang="kk-KZ" altLang="ru-RU" sz="1100" dirty="0">
                <a:latin typeface="Arial" panose="020B0604020202020204" pitchFamily="34" charset="0"/>
                <a:cs typeface="Arial" panose="020B0604020202020204" pitchFamily="34" charset="0"/>
              </a:rPr>
              <a:t> Взгляните на объект ближе (возможно, только мысленно) и опишите, что Вы видите. Цвет, формы, размер и т.д. Как это выглядит? </a:t>
            </a:r>
            <a:endParaRPr lang="ru-RU" altLang="ru-RU" sz="1100" dirty="0">
              <a:latin typeface="Arial" panose="020B0604020202020204" pitchFamily="34" charset="0"/>
              <a:cs typeface="Arial" panose="020B0604020202020204" pitchFamily="34" charset="0"/>
            </a:endParaRPr>
          </a:p>
          <a:p>
            <a:r>
              <a:rPr lang="kk-KZ" altLang="ru-RU" sz="1100" u="sng" dirty="0">
                <a:latin typeface="Arial" panose="020B0604020202020204" pitchFamily="34" charset="0"/>
                <a:cs typeface="Arial" panose="020B0604020202020204" pitchFamily="34" charset="0"/>
              </a:rPr>
              <a:t>Сравните.</a:t>
            </a:r>
            <a:r>
              <a:rPr lang="kk-KZ" altLang="ru-RU" sz="1100" dirty="0">
                <a:latin typeface="Arial" panose="020B0604020202020204" pitchFamily="34" charset="0"/>
                <a:cs typeface="Arial" panose="020B0604020202020204" pitchFamily="34" charset="0"/>
              </a:rPr>
              <a:t> На что это похоже и чем отличается?</a:t>
            </a:r>
            <a:endParaRPr lang="ru-RU" altLang="ru-RU" sz="1100" dirty="0">
              <a:latin typeface="Arial" panose="020B0604020202020204" pitchFamily="34" charset="0"/>
              <a:cs typeface="Arial" panose="020B0604020202020204" pitchFamily="34" charset="0"/>
            </a:endParaRPr>
          </a:p>
          <a:p>
            <a:r>
              <a:rPr lang="kk-KZ" altLang="ru-RU" sz="1100" u="sng" dirty="0">
                <a:latin typeface="Arial" panose="020B0604020202020204" pitchFamily="34" charset="0"/>
                <a:cs typeface="Arial" panose="020B0604020202020204" pitchFamily="34" charset="0"/>
              </a:rPr>
              <a:t>Ассоциируйте.</a:t>
            </a:r>
            <a:r>
              <a:rPr lang="kk-KZ" altLang="ru-RU" sz="1100" dirty="0">
                <a:latin typeface="Arial" panose="020B0604020202020204" pitchFamily="34" charset="0"/>
                <a:cs typeface="Arial" panose="020B0604020202020204" pitchFamily="34" charset="0"/>
              </a:rPr>
              <a:t> Что приходит Вам на ум, когда Вы слышите это сло</a:t>
            </a:r>
            <a:r>
              <a:rPr lang="ru-RU" altLang="ru-RU" sz="1100" dirty="0">
                <a:latin typeface="Arial" panose="020B0604020202020204" pitchFamily="34" charset="0"/>
                <a:cs typeface="Arial" panose="020B0604020202020204" pitchFamily="34" charset="0"/>
              </a:rPr>
              <a:t>­</a:t>
            </a:r>
            <a:r>
              <a:rPr lang="kk-KZ" altLang="ru-RU" sz="1100" dirty="0">
                <a:latin typeface="Arial" panose="020B0604020202020204" pitchFamily="34" charset="0"/>
                <a:cs typeface="Arial" panose="020B0604020202020204" pitchFamily="34" charset="0"/>
              </a:rPr>
              <a:t>во? Подумайте и посмотрите, какие ассоциации у Вас возникнут.</a:t>
            </a:r>
            <a:endParaRPr lang="ru-RU" altLang="ru-RU" sz="1100" dirty="0">
              <a:latin typeface="Arial" panose="020B0604020202020204" pitchFamily="34" charset="0"/>
              <a:cs typeface="Arial" panose="020B0604020202020204" pitchFamily="34" charset="0"/>
            </a:endParaRPr>
          </a:p>
          <a:p>
            <a:r>
              <a:rPr lang="kk-KZ" altLang="ru-RU" sz="1100" u="sng" dirty="0">
                <a:latin typeface="Arial" panose="020B0604020202020204" pitchFamily="34" charset="0"/>
                <a:cs typeface="Arial" panose="020B0604020202020204" pitchFamily="34" charset="0"/>
              </a:rPr>
              <a:t>Проанализируйте.</a:t>
            </a:r>
            <a:r>
              <a:rPr lang="kk-KZ" altLang="ru-RU" sz="1100" dirty="0">
                <a:latin typeface="Arial" panose="020B0604020202020204" pitchFamily="34" charset="0"/>
                <a:cs typeface="Arial" panose="020B0604020202020204" pitchFamily="34" charset="0"/>
              </a:rPr>
              <a:t> Для чего это? Скажите, как это сделано? (Вы не обязательно должны это знать, просто предложите).</a:t>
            </a:r>
            <a:endParaRPr lang="ru-RU" altLang="ru-RU" sz="1100" dirty="0">
              <a:latin typeface="Arial" panose="020B0604020202020204" pitchFamily="34" charset="0"/>
              <a:cs typeface="Arial" panose="020B0604020202020204" pitchFamily="34" charset="0"/>
            </a:endParaRPr>
          </a:p>
          <a:p>
            <a:r>
              <a:rPr lang="kk-KZ" altLang="ru-RU" sz="1100" u="sng" dirty="0">
                <a:latin typeface="Arial" panose="020B0604020202020204" pitchFamily="34" charset="0"/>
                <a:cs typeface="Arial" panose="020B0604020202020204" pitchFamily="34" charset="0"/>
              </a:rPr>
              <a:t>Предложите.</a:t>
            </a:r>
            <a:r>
              <a:rPr lang="kk-KZ" altLang="ru-RU" sz="1100" dirty="0">
                <a:latin typeface="Arial" panose="020B0604020202020204" pitchFamily="34" charset="0"/>
                <a:cs typeface="Arial" panose="020B0604020202020204" pitchFamily="34" charset="0"/>
              </a:rPr>
              <a:t> Как Вы можете это использовать? Скажите, что можно с ним сделать? Предложите рекомендации.</a:t>
            </a:r>
            <a:endParaRPr lang="ru-RU" altLang="ru-RU" sz="1100" dirty="0">
              <a:latin typeface="Arial" panose="020B0604020202020204" pitchFamily="34" charset="0"/>
              <a:cs typeface="Arial" panose="020B0604020202020204" pitchFamily="34" charset="0"/>
            </a:endParaRPr>
          </a:p>
          <a:p>
            <a:r>
              <a:rPr lang="kk-KZ" altLang="ru-RU" sz="1100" u="sng" dirty="0">
                <a:latin typeface="Arial" panose="020B0604020202020204" pitchFamily="34" charset="0"/>
                <a:cs typeface="Arial" panose="020B0604020202020204" pitchFamily="34" charset="0"/>
              </a:rPr>
              <a:t>Аргументируйте «за» и «против»</a:t>
            </a:r>
            <a:r>
              <a:rPr lang="kk-KZ" altLang="ru-RU" sz="1100" dirty="0">
                <a:latin typeface="Arial" panose="020B0604020202020204" pitchFamily="34" charset="0"/>
                <a:cs typeface="Arial" panose="020B0604020202020204" pitchFamily="34" charset="0"/>
              </a:rPr>
              <a:t>. Хорошо это или плохо? Почему? Используйте любые виды аргументов, какие Вы хотите, – логические или смешные, или нечто среднее.</a:t>
            </a:r>
            <a:endParaRPr lang="ru-RU" altLang="ru-RU" sz="1100" dirty="0">
              <a:latin typeface="Arial" panose="020B0604020202020204" pitchFamily="34" charset="0"/>
              <a:cs typeface="Arial" panose="020B0604020202020204" pitchFamily="34" charset="0"/>
            </a:endParaRPr>
          </a:p>
          <a:p>
            <a:r>
              <a:rPr lang="kk-KZ" altLang="ru-RU" sz="1100" u="sng" dirty="0">
                <a:latin typeface="Arial" panose="020B0604020202020204" pitchFamily="34" charset="0"/>
                <a:cs typeface="Arial" panose="020B0604020202020204" pitchFamily="34" charset="0"/>
              </a:rPr>
              <a:t>В заключении занятия</a:t>
            </a:r>
            <a:r>
              <a:rPr lang="kk-KZ" altLang="ru-RU" sz="1100" dirty="0">
                <a:latin typeface="Arial" panose="020B0604020202020204" pitchFamily="34" charset="0"/>
                <a:cs typeface="Arial" panose="020B0604020202020204" pitchFamily="34" charset="0"/>
              </a:rPr>
              <a:t>. Упражнение "Обратная связь"</a:t>
            </a:r>
            <a:r>
              <a:rPr lang="ru-RU" altLang="ru-RU" sz="1100" dirty="0">
                <a:latin typeface="Arial" panose="020B0604020202020204" pitchFamily="34" charset="0"/>
                <a:cs typeface="Arial" panose="020B0604020202020204" pitchFamily="34" charset="0"/>
              </a:rPr>
              <a:t>, заключающегося в постановке основных вопросов, ориентированных на </a:t>
            </a:r>
            <a:r>
              <a:rPr lang="ru-RU" altLang="ru-RU" sz="1100" dirty="0" err="1">
                <a:latin typeface="Arial" panose="020B0604020202020204" pitchFamily="34" charset="0"/>
                <a:cs typeface="Arial" panose="020B0604020202020204" pitchFamily="34" charset="0"/>
              </a:rPr>
              <a:t>саморефлексию</a:t>
            </a:r>
            <a:r>
              <a:rPr lang="ru-RU" altLang="ru-RU" sz="1100" dirty="0">
                <a:latin typeface="Arial" panose="020B0604020202020204" pitchFamily="34" charset="0"/>
                <a:cs typeface="Arial" panose="020B0604020202020204" pitchFamily="34" charset="0"/>
              </a:rPr>
              <a:t> студентов:   </a:t>
            </a:r>
            <a:r>
              <a:rPr lang="kk-KZ" altLang="ru-RU" sz="1100" dirty="0">
                <a:latin typeface="Arial" panose="020B0604020202020204" pitchFamily="34" charset="0"/>
                <a:cs typeface="Arial" panose="020B0604020202020204" pitchFamily="34" charset="0"/>
              </a:rPr>
              <a:t>1.</a:t>
            </a:r>
            <a:r>
              <a:rPr lang="ru-RU" altLang="ru-RU" sz="1100" dirty="0">
                <a:latin typeface="Arial" panose="020B0604020202020204" pitchFamily="34" charset="0"/>
                <a:cs typeface="Arial" panose="020B0604020202020204" pitchFamily="34" charset="0"/>
              </a:rPr>
              <a:t> Ч</a:t>
            </a:r>
            <a:r>
              <a:rPr lang="kk-KZ" altLang="ru-RU" sz="1100" dirty="0">
                <a:latin typeface="Arial" panose="020B0604020202020204" pitchFamily="34" charset="0"/>
                <a:cs typeface="Arial" panose="020B0604020202020204" pitchFamily="34" charset="0"/>
              </a:rPr>
              <a:t>то было наиболее важным?  2. Что нового было в этом для меня?  </a:t>
            </a:r>
            <a:r>
              <a:rPr lang="ru-RU" altLang="ru-RU" sz="1100" dirty="0">
                <a:latin typeface="Arial" panose="020B0604020202020204" pitchFamily="34" charset="0"/>
                <a:cs typeface="Arial" panose="020B0604020202020204" pitchFamily="34" charset="0"/>
              </a:rPr>
              <a:t>3. </a:t>
            </a:r>
            <a:r>
              <a:rPr lang="kk-KZ" altLang="ru-RU" sz="1100" dirty="0">
                <a:latin typeface="Arial" panose="020B0604020202020204" pitchFamily="34" charset="0"/>
                <a:cs typeface="Arial" panose="020B0604020202020204" pitchFamily="34" charset="0"/>
              </a:rPr>
              <a:t>Что я чувствую по отношению…?</a:t>
            </a:r>
            <a:endParaRPr lang="ru-RU" altLang="ru-RU" sz="1100" dirty="0">
              <a:latin typeface="Arial" panose="020B0604020202020204" pitchFamily="34" charset="0"/>
              <a:cs typeface="Arial" panose="020B0604020202020204" pitchFamily="34" charset="0"/>
            </a:endParaRPr>
          </a:p>
          <a:p>
            <a:endParaRPr lang="ru-RU" altLang="ru-RU" sz="1100" dirty="0"/>
          </a:p>
        </p:txBody>
      </p:sp>
      <p:pic>
        <p:nvPicPr>
          <p:cNvPr id="6144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051" y="65882"/>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5" descr="D:\новый комп\Новый компьютер\Мои документы 2010\фото\фото 2010 года\январь семинар итренинг\DSC051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299" y="1381127"/>
            <a:ext cx="2784476" cy="208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424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p:cNvSpPr>
            <a:spLocks noGrp="1"/>
          </p:cNvSpPr>
          <p:nvPr>
            <p:ph type="title"/>
          </p:nvPr>
        </p:nvSpPr>
        <p:spPr>
          <a:xfrm>
            <a:off x="838957" y="517538"/>
            <a:ext cx="8229600" cy="868362"/>
          </a:xfrm>
        </p:spPr>
        <p:txBody>
          <a:bodyPr>
            <a:normAutofit fontScale="90000"/>
          </a:bodyPr>
          <a:lstStyle/>
          <a:p>
            <a:r>
              <a:rPr lang="ru-RU" altLang="ru-RU" sz="3200" b="1" dirty="0">
                <a:solidFill>
                  <a:schemeClr val="accent1">
                    <a:lumMod val="75000"/>
                  </a:schemeClr>
                </a:solidFill>
              </a:rPr>
              <a:t>Метод «Ступеньки» </a:t>
            </a:r>
            <a:br>
              <a:rPr lang="ru-RU" altLang="ru-RU" sz="3200" dirty="0">
                <a:solidFill>
                  <a:schemeClr val="accent1">
                    <a:lumMod val="75000"/>
                  </a:schemeClr>
                </a:solidFill>
              </a:rPr>
            </a:br>
            <a:endParaRPr lang="ru-RU" altLang="ru-RU" sz="3200" dirty="0">
              <a:solidFill>
                <a:schemeClr val="accent1">
                  <a:lumMod val="75000"/>
                </a:schemeClr>
              </a:solidFill>
            </a:endParaRPr>
          </a:p>
        </p:txBody>
      </p:sp>
      <p:sp>
        <p:nvSpPr>
          <p:cNvPr id="62467" name="Содержимое 2"/>
          <p:cNvSpPr>
            <a:spLocks noGrp="1"/>
          </p:cNvSpPr>
          <p:nvPr>
            <p:ph idx="1"/>
          </p:nvPr>
        </p:nvSpPr>
        <p:spPr>
          <a:xfrm>
            <a:off x="706383" y="1745268"/>
            <a:ext cx="5608692" cy="4261272"/>
          </a:xfrm>
          <a:ln>
            <a:solidFill>
              <a:schemeClr val="accent1"/>
            </a:solidFill>
          </a:ln>
        </p:spPr>
        <p:txBody>
          <a:bodyPr/>
          <a:lstStyle/>
          <a:p>
            <a:r>
              <a:rPr lang="ru-RU" altLang="ru-RU" sz="2000" dirty="0">
                <a:latin typeface="Arial" panose="020B0604020202020204" pitchFamily="34" charset="0"/>
                <a:cs typeface="Arial" panose="020B0604020202020204" pitchFamily="34" charset="0"/>
              </a:rPr>
              <a:t>Обучающимся раздается раздаточный листок, описывающий, что сегодня мы будем изучать. Либо преподаватель раскрывает сам тему по ступенькам, либо с учетом индивидуальных способностей раздаются обучающимся ступеньки с заданием, на которые нужно найти ответы на ключевые слова.</a:t>
            </a:r>
          </a:p>
          <a:p>
            <a:endParaRPr lang="ru-RU" altLang="ru-RU" sz="2000" dirty="0">
              <a:latin typeface="Arial" panose="020B0604020202020204" pitchFamily="34" charset="0"/>
              <a:cs typeface="Arial" panose="020B0604020202020204" pitchFamily="34" charset="0"/>
            </a:endParaRPr>
          </a:p>
        </p:txBody>
      </p:sp>
      <p:pic>
        <p:nvPicPr>
          <p:cNvPr id="62468"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901" y="242900"/>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8089" y="1628800"/>
            <a:ext cx="4360936" cy="42612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81826" y="6006540"/>
            <a:ext cx="5372100" cy="369332"/>
          </a:xfrm>
          <a:prstGeom prst="rect">
            <a:avLst/>
          </a:prstGeom>
          <a:noFill/>
        </p:spPr>
        <p:txBody>
          <a:bodyPr wrap="square" rtlCol="0">
            <a:spAutoFit/>
          </a:bodyPr>
          <a:lstStyle/>
          <a:p>
            <a:r>
              <a:rPr lang="ru-RU" dirty="0"/>
              <a:t>Например, Педагогический менеджмент </a:t>
            </a:r>
          </a:p>
        </p:txBody>
      </p:sp>
    </p:spTree>
    <p:extLst>
      <p:ext uri="{BB962C8B-B14F-4D97-AF65-F5344CB8AC3E}">
        <p14:creationId xmlns:p14="http://schemas.microsoft.com/office/powerpoint/2010/main" val="556169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Заголовок 1"/>
          <p:cNvSpPr>
            <a:spLocks noGrp="1"/>
          </p:cNvSpPr>
          <p:nvPr>
            <p:ph type="title"/>
          </p:nvPr>
        </p:nvSpPr>
        <p:spPr/>
        <p:txBody>
          <a:bodyPr/>
          <a:lstStyle/>
          <a:p>
            <a:r>
              <a:rPr lang="ru-RU" altLang="ru-RU" b="1">
                <a:solidFill>
                  <a:srgbClr val="C00000"/>
                </a:solidFill>
              </a:rPr>
              <a:t>Метод блокнота </a:t>
            </a:r>
          </a:p>
        </p:txBody>
      </p:sp>
      <p:sp>
        <p:nvSpPr>
          <p:cNvPr id="65539" name="Содержимое 2"/>
          <p:cNvSpPr>
            <a:spLocks noGrp="1"/>
          </p:cNvSpPr>
          <p:nvPr>
            <p:ph idx="1"/>
          </p:nvPr>
        </p:nvSpPr>
        <p:spPr>
          <a:xfrm>
            <a:off x="3257762" y="1565275"/>
            <a:ext cx="6029325" cy="5072063"/>
          </a:xfrm>
          <a:ln>
            <a:solidFill>
              <a:schemeClr val="accent1"/>
            </a:solidFill>
          </a:ln>
        </p:spPr>
        <p:txBody>
          <a:bodyPr/>
          <a:lstStyle/>
          <a:p>
            <a:r>
              <a:rPr lang="ru-RU" altLang="ru-RU" dirty="0"/>
              <a:t>Студентам заранее до занятия предлагалось для раскрытия того или иного вопроса выписать дома самостоятельно основные, главные идеи, «рациональное зерно» в блокнот, который пригодиться в практической деятельности. </a:t>
            </a:r>
          </a:p>
          <a:p>
            <a:r>
              <a:rPr lang="ru-RU" altLang="ru-RU" dirty="0"/>
              <a:t>На занятии, каждый зачитывал интересные факты, афоризмы, высказывания и т.д., самые интересные записывались студентами в тетради. </a:t>
            </a:r>
          </a:p>
          <a:p>
            <a:endParaRPr lang="ru-RU" altLang="ru-RU" dirty="0"/>
          </a:p>
        </p:txBody>
      </p:sp>
      <p:pic>
        <p:nvPicPr>
          <p:cNvPr id="65540" name="Picture 2" descr="DSC064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4" y="1565275"/>
            <a:ext cx="2419562"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41-33 коп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1351" y="54768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339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a:xfrm>
            <a:off x="1066800" y="484189"/>
            <a:ext cx="8229600" cy="725487"/>
          </a:xfrm>
        </p:spPr>
        <p:txBody>
          <a:bodyPr>
            <a:noAutofit/>
          </a:bodyPr>
          <a:lstStyle/>
          <a:p>
            <a:r>
              <a:rPr lang="ru-RU" altLang="ru-RU" sz="2800" b="1" dirty="0">
                <a:solidFill>
                  <a:schemeClr val="accent1">
                    <a:lumMod val="75000"/>
                  </a:schemeClr>
                </a:solidFill>
                <a:latin typeface="Arial" panose="020B0604020202020204" pitchFamily="34" charset="0"/>
                <a:cs typeface="Arial" panose="020B0604020202020204" pitchFamily="34" charset="0"/>
              </a:rPr>
              <a:t>Метод «Лента»</a:t>
            </a:r>
            <a:br>
              <a:rPr lang="ru-RU" altLang="ru-RU" sz="2800" dirty="0">
                <a:solidFill>
                  <a:srgbClr val="C00000"/>
                </a:solidFill>
                <a:latin typeface="Arial" panose="020B0604020202020204" pitchFamily="34" charset="0"/>
                <a:cs typeface="Arial" panose="020B0604020202020204" pitchFamily="34" charset="0"/>
              </a:rPr>
            </a:br>
            <a:endParaRPr lang="ru-RU" altLang="ru-RU" sz="2800" dirty="0">
              <a:solidFill>
                <a:srgbClr val="C00000"/>
              </a:solidFill>
              <a:latin typeface="Arial" panose="020B0604020202020204" pitchFamily="34" charset="0"/>
              <a:cs typeface="Arial" panose="020B0604020202020204" pitchFamily="34" charset="0"/>
            </a:endParaRPr>
          </a:p>
        </p:txBody>
      </p:sp>
      <p:sp>
        <p:nvSpPr>
          <p:cNvPr id="53251" name="Содержимое 2"/>
          <p:cNvSpPr>
            <a:spLocks noGrp="1"/>
          </p:cNvSpPr>
          <p:nvPr>
            <p:ph idx="1"/>
          </p:nvPr>
        </p:nvSpPr>
        <p:spPr>
          <a:xfrm>
            <a:off x="990599" y="1343025"/>
            <a:ext cx="9474201" cy="5411788"/>
          </a:xfrm>
          <a:ln>
            <a:solidFill>
              <a:schemeClr val="accent1"/>
            </a:solidFill>
          </a:ln>
        </p:spPr>
        <p:txBody>
          <a:bodyPr/>
          <a:lstStyle/>
          <a:p>
            <a:r>
              <a:rPr lang="ru-RU" altLang="ru-RU" sz="2400" dirty="0"/>
              <a:t>Например, Предмет «География»</a:t>
            </a:r>
          </a:p>
          <a:p>
            <a:r>
              <a:rPr lang="ru-RU" altLang="ru-RU" sz="2400" u="sng" dirty="0"/>
              <a:t>1 этап</a:t>
            </a:r>
            <a:r>
              <a:rPr lang="ru-RU" altLang="ru-RU" sz="2400" dirty="0"/>
              <a:t>. Каждый выписывает индивидуально на листочке цифры (даты)+ события (или реки от самой маленькой до самой большой).</a:t>
            </a:r>
          </a:p>
          <a:p>
            <a:r>
              <a:rPr lang="ru-RU" altLang="ru-RU" sz="2400" u="sng" dirty="0"/>
              <a:t>2 этап</a:t>
            </a:r>
            <a:r>
              <a:rPr lang="ru-RU" altLang="ru-RU" sz="2400" dirty="0"/>
              <a:t>. На доске висит географическая карта. И обучающиеся должны выписанные на </a:t>
            </a:r>
            <a:r>
              <a:rPr lang="ru-RU" altLang="ru-RU" sz="2400" dirty="0" err="1"/>
              <a:t>стикерах</a:t>
            </a:r>
            <a:r>
              <a:rPr lang="ru-RU" altLang="ru-RU" sz="2400" dirty="0"/>
              <a:t> найти на географической карте  и наклеит на то место, где эти цифры подходят.</a:t>
            </a:r>
          </a:p>
          <a:p>
            <a:r>
              <a:rPr lang="ru-RU" altLang="ru-RU" sz="2400" u="sng" dirty="0"/>
              <a:t>3 этап. </a:t>
            </a:r>
            <a:r>
              <a:rPr lang="ru-RU" altLang="ru-RU" sz="2400" dirty="0" err="1"/>
              <a:t>Соревновательно</a:t>
            </a:r>
            <a:r>
              <a:rPr lang="ru-RU" altLang="ru-RU" sz="2400" dirty="0"/>
              <a:t>-игровой.  В командах, на время, кто быстрее расположит и правильно найдет и наклеит ленты - будет победителем.</a:t>
            </a:r>
          </a:p>
        </p:txBody>
      </p:sp>
      <p:pic>
        <p:nvPicPr>
          <p:cNvPr id="53252"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0401" y="200025"/>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11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solidFill>
            <a:srgbClr val="FFFF00"/>
          </a:solidFill>
        </p:spPr>
        <p:txBody>
          <a:bodyPr/>
          <a:lstStyle/>
          <a:p>
            <a:r>
              <a:rPr lang="ru-RU" dirty="0"/>
              <a:t>Понятие и Классификации методов обучения </a:t>
            </a:r>
          </a:p>
        </p:txBody>
      </p:sp>
      <p:pic>
        <p:nvPicPr>
          <p:cNvPr id="4" name="Picture 3" descr="DSC063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886074"/>
            <a:ext cx="3609975" cy="271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639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a:xfrm>
            <a:off x="1085850" y="293689"/>
            <a:ext cx="8229600" cy="725487"/>
          </a:xfrm>
        </p:spPr>
        <p:txBody>
          <a:bodyPr>
            <a:normAutofit fontScale="90000"/>
          </a:bodyPr>
          <a:lstStyle/>
          <a:p>
            <a:r>
              <a:rPr lang="ru-RU" altLang="ru-RU" sz="2800" b="1" dirty="0">
                <a:solidFill>
                  <a:schemeClr val="accent1">
                    <a:lumMod val="75000"/>
                  </a:schemeClr>
                </a:solidFill>
              </a:rPr>
              <a:t>Метод «Линейка»</a:t>
            </a:r>
            <a:br>
              <a:rPr lang="ru-RU" altLang="ru-RU" sz="2800" dirty="0">
                <a:solidFill>
                  <a:schemeClr val="accent1">
                    <a:lumMod val="75000"/>
                  </a:schemeClr>
                </a:solidFill>
              </a:rPr>
            </a:br>
            <a:endParaRPr lang="ru-RU" altLang="ru-RU" sz="2800" dirty="0">
              <a:solidFill>
                <a:schemeClr val="accent1">
                  <a:lumMod val="75000"/>
                </a:schemeClr>
              </a:solidFill>
            </a:endParaRPr>
          </a:p>
        </p:txBody>
      </p:sp>
      <p:sp>
        <p:nvSpPr>
          <p:cNvPr id="55299" name="Содержимое 2"/>
          <p:cNvSpPr>
            <a:spLocks noGrp="1"/>
          </p:cNvSpPr>
          <p:nvPr>
            <p:ph idx="1"/>
          </p:nvPr>
        </p:nvSpPr>
        <p:spPr>
          <a:xfrm>
            <a:off x="714375" y="1274765"/>
            <a:ext cx="9886950" cy="5197475"/>
          </a:xfrm>
          <a:ln>
            <a:solidFill>
              <a:schemeClr val="accent1"/>
            </a:solidFill>
          </a:ln>
        </p:spPr>
        <p:txBody>
          <a:bodyPr>
            <a:normAutofit/>
          </a:bodyPr>
          <a:lstStyle/>
          <a:p>
            <a:pPr>
              <a:buFont typeface="Arial" panose="020B0604020202020204" pitchFamily="34" charset="0"/>
              <a:buNone/>
            </a:pPr>
            <a:r>
              <a:rPr lang="ru-RU" altLang="ru-RU" sz="1800" dirty="0"/>
              <a:t>Б</a:t>
            </a:r>
            <a:r>
              <a:rPr lang="ru-RU" altLang="ru-RU" sz="2000" dirty="0"/>
              <a:t>ольшинство обучающихся не обращают внимание на факты и цифры, и чтобы лучше запомнить и закрепить, можно использовать метод линейки.</a:t>
            </a:r>
          </a:p>
          <a:p>
            <a:pPr>
              <a:buFont typeface="Arial" panose="020B0604020202020204" pitchFamily="34" charset="0"/>
              <a:buNone/>
            </a:pPr>
            <a:r>
              <a:rPr lang="ru-RU" altLang="ru-RU" sz="2000" dirty="0"/>
              <a:t>1. Каждый индивидуально рисует в тетради горизонтальную линию координат и отмечает дату на линии  в хронологическом порядке (например, на предмете «История педагогики» из биографии  ученых даты рождения, на предмете «История Казахстана»  исторические даты, на предмете «География» реки от самой маленькой до самой большой и т.д.). </a:t>
            </a:r>
          </a:p>
          <a:p>
            <a:pPr>
              <a:buFont typeface="Arial" panose="020B0604020202020204" pitchFamily="34" charset="0"/>
              <a:buNone/>
            </a:pPr>
            <a:r>
              <a:rPr lang="ru-RU" altLang="ru-RU" sz="2000" dirty="0"/>
              <a:t>2. После того как все участники нанесут на линию даты, каждому будет предоставлена возможность рассказать о тех событиях, которые за этими цифрами, датами скрываются, причем выбор того, насколько этот рассказ будет подробным, остается за самим участником.</a:t>
            </a:r>
          </a:p>
          <a:p>
            <a:pPr>
              <a:buFont typeface="Arial" panose="020B0604020202020204" pitchFamily="34" charset="0"/>
              <a:buNone/>
            </a:pPr>
            <a:r>
              <a:rPr lang="ru-RU" altLang="ru-RU" sz="2000" dirty="0"/>
              <a:t>3. Преподаватель в форме соревнования рисует (предлагает готовую) на доске линейку с датами. Командам предлагается угадать и раскрыть, что спрятано за этой цифрой, какое событие, что именно произошло в ту или иную дату. </a:t>
            </a:r>
          </a:p>
        </p:txBody>
      </p:sp>
      <p:pic>
        <p:nvPicPr>
          <p:cNvPr id="55300"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1076" y="0"/>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269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p:txBody>
          <a:bodyPr/>
          <a:lstStyle/>
          <a:p>
            <a:r>
              <a:rPr lang="ru-RU" altLang="ru-RU" sz="4000" b="1" dirty="0">
                <a:solidFill>
                  <a:schemeClr val="accent1">
                    <a:lumMod val="75000"/>
                  </a:schemeClr>
                </a:solidFill>
              </a:rPr>
              <a:t>Метод паутинка</a:t>
            </a:r>
          </a:p>
        </p:txBody>
      </p:sp>
      <p:sp>
        <p:nvSpPr>
          <p:cNvPr id="58371" name="Содержимое 2"/>
          <p:cNvSpPr>
            <a:spLocks noGrp="1"/>
          </p:cNvSpPr>
          <p:nvPr>
            <p:ph idx="1"/>
          </p:nvPr>
        </p:nvSpPr>
        <p:spPr>
          <a:ln>
            <a:solidFill>
              <a:schemeClr val="accent1"/>
            </a:solidFill>
          </a:ln>
        </p:spPr>
        <p:txBody>
          <a:bodyPr/>
          <a:lstStyle/>
          <a:p>
            <a:r>
              <a:rPr lang="ru-RU" altLang="ru-RU" dirty="0"/>
              <a:t>Преподавателем можно раскрыть тему и оформить через ключевые слова в форме паутинки. Или можно написать вопросы на концах каждой ниточки, а студент на нитях дописывает и раскрывает самостоятельно тему или вопрос, логически взаимосвязанные с другими ключевыми словами… </a:t>
            </a:r>
          </a:p>
          <a:p>
            <a:r>
              <a:rPr lang="ru-RU" altLang="ru-RU" i="1" dirty="0"/>
              <a:t>Например</a:t>
            </a:r>
            <a:r>
              <a:rPr lang="ru-RU" altLang="ru-RU" dirty="0"/>
              <a:t>, Тема «Молекулярная физика»</a:t>
            </a:r>
          </a:p>
          <a:p>
            <a:endParaRPr lang="ru-RU" altLang="ru-RU" dirty="0"/>
          </a:p>
        </p:txBody>
      </p:sp>
      <p:pic>
        <p:nvPicPr>
          <p:cNvPr id="58372"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76" y="0"/>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332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lum bright="20000"/>
            <a:grayscl/>
            <a:extLst>
              <a:ext uri="{28A0092B-C50C-407E-A947-70E740481C1C}">
                <a14:useLocalDpi xmlns:a14="http://schemas.microsoft.com/office/drawing/2010/main" val="0"/>
              </a:ext>
            </a:extLst>
          </a:blip>
          <a:srcRect/>
          <a:stretch>
            <a:fillRect/>
          </a:stretch>
        </p:blipFill>
        <p:spPr bwMode="auto">
          <a:xfrm>
            <a:off x="2933701" y="280989"/>
            <a:ext cx="6786563"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 y="504825"/>
            <a:ext cx="2057400" cy="369332"/>
          </a:xfrm>
          <a:prstGeom prst="rect">
            <a:avLst/>
          </a:prstGeom>
          <a:noFill/>
        </p:spPr>
        <p:txBody>
          <a:bodyPr wrap="square" rtlCol="0">
            <a:spAutoFit/>
          </a:bodyPr>
          <a:lstStyle/>
          <a:p>
            <a:r>
              <a:rPr lang="ru-RU" dirty="0"/>
              <a:t>Например, </a:t>
            </a:r>
          </a:p>
        </p:txBody>
      </p:sp>
    </p:spTree>
    <p:extLst>
      <p:ext uri="{BB962C8B-B14F-4D97-AF65-F5344CB8AC3E}">
        <p14:creationId xmlns:p14="http://schemas.microsoft.com/office/powerpoint/2010/main" val="1854745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chemeClr val="accent1">
                    <a:lumMod val="75000"/>
                  </a:schemeClr>
                </a:solidFill>
              </a:rPr>
              <a:t>Эмоционально-смысловой метод </a:t>
            </a:r>
            <a:r>
              <a:rPr lang="ru-RU" sz="2000" b="1" dirty="0">
                <a:solidFill>
                  <a:schemeClr val="bg2">
                    <a:lumMod val="10000"/>
                  </a:schemeClr>
                </a:solidFill>
              </a:rPr>
              <a:t>(</a:t>
            </a:r>
            <a:r>
              <a:rPr lang="ru-RU" sz="2000" b="1" dirty="0" err="1">
                <a:solidFill>
                  <a:schemeClr val="bg2">
                    <a:lumMod val="10000"/>
                  </a:schemeClr>
                </a:solidFill>
              </a:rPr>
              <a:t>Г.Лозанов</a:t>
            </a:r>
            <a:r>
              <a:rPr lang="ru-RU" sz="2000" b="1" dirty="0">
                <a:solidFill>
                  <a:schemeClr val="bg2">
                    <a:lumMod val="10000"/>
                  </a:schemeClr>
                </a:solidFill>
              </a:rPr>
              <a:t>)</a:t>
            </a:r>
            <a:br>
              <a:rPr lang="ru-RU" b="1" dirty="0"/>
            </a:br>
            <a:endParaRPr lang="ru-RU" dirty="0"/>
          </a:p>
        </p:txBody>
      </p:sp>
      <p:sp>
        <p:nvSpPr>
          <p:cNvPr id="3" name="Объект 2"/>
          <p:cNvSpPr>
            <a:spLocks noGrp="1"/>
          </p:cNvSpPr>
          <p:nvPr>
            <p:ph idx="1"/>
          </p:nvPr>
        </p:nvSpPr>
        <p:spPr>
          <a:ln>
            <a:solidFill>
              <a:schemeClr val="accent1"/>
            </a:solidFill>
          </a:ln>
        </p:spPr>
        <p:txBody>
          <a:bodyPr/>
          <a:lstStyle/>
          <a:p>
            <a:r>
              <a:rPr lang="ru-RU" dirty="0"/>
              <a:t>"группы по интересам"</a:t>
            </a:r>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157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75000"/>
                  </a:schemeClr>
                </a:solidFill>
              </a:rPr>
              <a:t>Действия по образцу </a:t>
            </a:r>
          </a:p>
        </p:txBody>
      </p:sp>
      <p:sp>
        <p:nvSpPr>
          <p:cNvPr id="3" name="Объект 2"/>
          <p:cNvSpPr>
            <a:spLocks noGrp="1"/>
          </p:cNvSpPr>
          <p:nvPr>
            <p:ph idx="1"/>
          </p:nvPr>
        </p:nvSpPr>
        <p:spPr>
          <a:ln>
            <a:solidFill>
              <a:schemeClr val="accent1"/>
            </a:solidFill>
          </a:ln>
        </p:spPr>
        <p:txBody>
          <a:bodyPr/>
          <a:lstStyle/>
          <a:p>
            <a:r>
              <a:rPr lang="ru-RU" dirty="0"/>
              <a:t>Демонстрация поведенческой модели, которая является примером для поведения, выполнения заданий и подражания в осваиваемой области.  После ознакомления отрабатывают на практике .</a:t>
            </a:r>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216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75000"/>
                  </a:schemeClr>
                </a:solidFill>
              </a:rPr>
              <a:t>Креативные группы </a:t>
            </a:r>
          </a:p>
        </p:txBody>
      </p:sp>
      <p:sp>
        <p:nvSpPr>
          <p:cNvPr id="3" name="Объект 2"/>
          <p:cNvSpPr>
            <a:spLocks noGrp="1"/>
          </p:cNvSpPr>
          <p:nvPr>
            <p:ph idx="1"/>
          </p:nvPr>
        </p:nvSpPr>
        <p:spPr>
          <a:ln>
            <a:solidFill>
              <a:schemeClr val="accent1"/>
            </a:solidFill>
          </a:ln>
        </p:spPr>
        <p:txBody>
          <a:bodyPr/>
          <a:lstStyle/>
          <a:p>
            <a:r>
              <a:rPr lang="ru-RU" dirty="0"/>
              <a:t>Группа для поиска способов решения поставленных задач и проблем. </a:t>
            </a:r>
          </a:p>
          <a:p>
            <a:r>
              <a:rPr lang="ru-RU" dirty="0"/>
              <a:t>Группа формируются для возможности работать самостоятельно и вырабатывать навыки принятия решений.  </a:t>
            </a:r>
          </a:p>
        </p:txBody>
      </p:sp>
    </p:spTree>
    <p:extLst>
      <p:ext uri="{BB962C8B-B14F-4D97-AF65-F5344CB8AC3E}">
        <p14:creationId xmlns:p14="http://schemas.microsoft.com/office/powerpoint/2010/main" val="2267926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75000"/>
                  </a:schemeClr>
                </a:solidFill>
              </a:rPr>
              <a:t>Разбор «завалов»/ошибок</a:t>
            </a:r>
          </a:p>
        </p:txBody>
      </p:sp>
      <p:sp>
        <p:nvSpPr>
          <p:cNvPr id="3" name="Объект 2"/>
          <p:cNvSpPr>
            <a:spLocks noGrp="1"/>
          </p:cNvSpPr>
          <p:nvPr>
            <p:ph idx="1"/>
          </p:nvPr>
        </p:nvSpPr>
        <p:spPr>
          <a:ln>
            <a:solidFill>
              <a:schemeClr val="accent1"/>
            </a:solidFill>
          </a:ln>
        </p:spPr>
        <p:txBody>
          <a:bodyPr/>
          <a:lstStyle/>
          <a:p>
            <a:r>
              <a:rPr lang="ru-RU" dirty="0"/>
              <a:t>Моделирование ситуации, чаще всего реальной. Выработка наиболее эффективных способов решения задач, обусловленных такими ситуациями. </a:t>
            </a:r>
          </a:p>
        </p:txBody>
      </p:sp>
    </p:spTree>
    <p:extLst>
      <p:ext uri="{BB962C8B-B14F-4D97-AF65-F5344CB8AC3E}">
        <p14:creationId xmlns:p14="http://schemas.microsoft.com/office/powerpoint/2010/main" val="3774323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75000"/>
                  </a:schemeClr>
                </a:solidFill>
              </a:rPr>
              <a:t>Метод ротаций</a:t>
            </a:r>
          </a:p>
        </p:txBody>
      </p:sp>
      <p:sp>
        <p:nvSpPr>
          <p:cNvPr id="3" name="Объект 2"/>
          <p:cNvSpPr>
            <a:spLocks noGrp="1"/>
          </p:cNvSpPr>
          <p:nvPr>
            <p:ph idx="1"/>
          </p:nvPr>
        </p:nvSpPr>
        <p:spPr>
          <a:ln>
            <a:solidFill>
              <a:schemeClr val="accent1"/>
            </a:solidFill>
          </a:ln>
        </p:spPr>
        <p:txBody>
          <a:bodyPr/>
          <a:lstStyle/>
          <a:p>
            <a:r>
              <a:rPr lang="ru-RU" dirty="0"/>
              <a:t>Закрепление за учащимися в процессе занятий разных ролей, благодаря чему получают разносторонний опыт.</a:t>
            </a:r>
          </a:p>
          <a:p>
            <a:endParaRPr lang="ru-RU" dirty="0"/>
          </a:p>
        </p:txBody>
      </p:sp>
    </p:spTree>
    <p:extLst>
      <p:ext uri="{BB962C8B-B14F-4D97-AF65-F5344CB8AC3E}">
        <p14:creationId xmlns:p14="http://schemas.microsoft.com/office/powerpoint/2010/main" val="1251641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75000"/>
                  </a:schemeClr>
                </a:solidFill>
              </a:rPr>
              <a:t>Метол «Лидер-ведомый»</a:t>
            </a:r>
          </a:p>
        </p:txBody>
      </p:sp>
      <p:sp>
        <p:nvSpPr>
          <p:cNvPr id="3" name="Объект 2"/>
          <p:cNvSpPr>
            <a:spLocks noGrp="1"/>
          </p:cNvSpPr>
          <p:nvPr>
            <p:ph idx="1"/>
          </p:nvPr>
        </p:nvSpPr>
        <p:spPr>
          <a:ln>
            <a:solidFill>
              <a:schemeClr val="accent1"/>
            </a:solidFill>
          </a:ln>
        </p:spPr>
        <p:txBody>
          <a:bodyPr/>
          <a:lstStyle/>
          <a:p>
            <a:r>
              <a:rPr lang="ru-RU" dirty="0"/>
              <a:t>Один учащийся/группа присоединяется к более опытному учащемуся/группе, чтобы овладеть незнакомыми умениями и навыками.  </a:t>
            </a:r>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394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75000"/>
                  </a:schemeClr>
                </a:solidFill>
              </a:rPr>
              <a:t>Метод «Летучка»</a:t>
            </a:r>
          </a:p>
        </p:txBody>
      </p:sp>
      <p:sp>
        <p:nvSpPr>
          <p:cNvPr id="3" name="Объект 2"/>
          <p:cNvSpPr>
            <a:spLocks noGrp="1"/>
          </p:cNvSpPr>
          <p:nvPr>
            <p:ph idx="1"/>
          </p:nvPr>
        </p:nvSpPr>
        <p:spPr>
          <a:ln>
            <a:solidFill>
              <a:schemeClr val="accent1"/>
            </a:solidFill>
          </a:ln>
        </p:spPr>
        <p:txBody>
          <a:bodyPr/>
          <a:lstStyle/>
          <a:p>
            <a:r>
              <a:rPr lang="ru-RU" dirty="0"/>
              <a:t>Актуальные вопросы/темы/проблемы решаются посредством обмена информацией и мнениями, вследствие чего появляется возможность повысить навыки обучающихся. </a:t>
            </a:r>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84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a:defRPr/>
            </a:pPr>
            <a:r>
              <a:rPr lang="ru-RU" sz="2400" dirty="0">
                <a:solidFill>
                  <a:srgbClr val="FF0000"/>
                </a:solidFill>
                <a:latin typeface="Arial" pitchFamily="34" charset="0"/>
                <a:cs typeface="Arial" pitchFamily="34" charset="0"/>
              </a:rPr>
              <a:t>Понятие «Дидактические методы»</a:t>
            </a:r>
          </a:p>
        </p:txBody>
      </p:sp>
      <p:sp>
        <p:nvSpPr>
          <p:cNvPr id="6147" name="Содержимое 2"/>
          <p:cNvSpPr>
            <a:spLocks noGrp="1"/>
          </p:cNvSpPr>
          <p:nvPr>
            <p:ph idx="1"/>
          </p:nvPr>
        </p:nvSpPr>
        <p:spPr>
          <a:xfrm>
            <a:off x="962025" y="2214564"/>
            <a:ext cx="8705850" cy="3286125"/>
          </a:xfrm>
          <a:ln>
            <a:solidFill>
              <a:schemeClr val="accent1"/>
            </a:solidFill>
            <a:miter lim="800000"/>
            <a:headEnd/>
            <a:tailEnd/>
          </a:ln>
        </p:spPr>
        <p:txBody>
          <a:bodyPr/>
          <a:lstStyle/>
          <a:p>
            <a:pPr algn="just" eaLnBrk="1" hangingPunct="1">
              <a:buFont typeface="Arial" panose="020B0604020202020204" pitchFamily="34" charset="0"/>
              <a:buNone/>
            </a:pPr>
            <a:r>
              <a:rPr lang="ru-RU" altLang="ru-RU" dirty="0">
                <a:latin typeface="Arial" panose="020B0604020202020204" pitchFamily="34" charset="0"/>
                <a:cs typeface="Arial" panose="020B0604020202020204" pitchFamily="34" charset="0"/>
              </a:rPr>
              <a:t>- это способы совместной теоретической и практической деятельности преподавателей и студентов по достижению дидактических целей и задач</a:t>
            </a:r>
          </a:p>
        </p:txBody>
      </p:sp>
      <p:pic>
        <p:nvPicPr>
          <p:cNvPr id="6148" name="Рисунок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2226" y="600076"/>
            <a:ext cx="10144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701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75000"/>
                  </a:schemeClr>
                </a:solidFill>
              </a:rPr>
              <a:t>Мифологемы </a:t>
            </a:r>
          </a:p>
        </p:txBody>
      </p:sp>
      <p:sp>
        <p:nvSpPr>
          <p:cNvPr id="3" name="Объект 2"/>
          <p:cNvSpPr>
            <a:spLocks noGrp="1"/>
          </p:cNvSpPr>
          <p:nvPr>
            <p:ph idx="1"/>
          </p:nvPr>
        </p:nvSpPr>
        <p:spPr>
          <a:ln>
            <a:solidFill>
              <a:schemeClr val="accent1"/>
            </a:solidFill>
          </a:ln>
        </p:spPr>
        <p:txBody>
          <a:bodyPr/>
          <a:lstStyle/>
          <a:p>
            <a:r>
              <a:rPr lang="ru-RU" dirty="0"/>
              <a:t>Поиск необычных способов решения проблем, которые возникают в реальных условиях. Поиск проводиться на основе метафор. Разрабатывается несуществующий сценарий, схожий с существующим. </a:t>
            </a:r>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570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75000"/>
                  </a:schemeClr>
                </a:solidFill>
              </a:rPr>
              <a:t>Консалтинг/по другому консультирование  </a:t>
            </a:r>
          </a:p>
        </p:txBody>
      </p:sp>
      <p:sp>
        <p:nvSpPr>
          <p:cNvPr id="3" name="Объект 2"/>
          <p:cNvSpPr>
            <a:spLocks noGrp="1"/>
          </p:cNvSpPr>
          <p:nvPr>
            <p:ph idx="1"/>
          </p:nvPr>
        </p:nvSpPr>
        <p:spPr>
          <a:ln>
            <a:solidFill>
              <a:schemeClr val="accent1"/>
            </a:solidFill>
          </a:ln>
        </p:spPr>
        <p:txBody>
          <a:bodyPr/>
          <a:lstStyle/>
          <a:p>
            <a:r>
              <a:rPr lang="ru-RU" dirty="0"/>
              <a:t>Учащиеся обращаются за информационной или практической помощью к более опытному по вопросам, касающимися конкретной темы или области исследования. </a:t>
            </a:r>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0926" y="23018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077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75000"/>
                  </a:schemeClr>
                </a:solidFill>
              </a:rPr>
              <a:t>Участие в официальных мероприятиях </a:t>
            </a:r>
          </a:p>
        </p:txBody>
      </p:sp>
      <p:sp>
        <p:nvSpPr>
          <p:cNvPr id="3" name="Объект 2"/>
          <p:cNvSpPr>
            <a:spLocks noGrp="1"/>
          </p:cNvSpPr>
          <p:nvPr>
            <p:ph idx="1"/>
          </p:nvPr>
        </p:nvSpPr>
        <p:spPr>
          <a:ln>
            <a:solidFill>
              <a:schemeClr val="accent1"/>
            </a:solidFill>
          </a:ln>
        </p:spPr>
        <p:txBody>
          <a:bodyPr/>
          <a:lstStyle/>
          <a:p>
            <a:r>
              <a:rPr lang="ru-RU" dirty="0"/>
              <a:t>Посещение выставок, конференций. После составление краткого отчета и представление обучающимся. </a:t>
            </a:r>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324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75000"/>
                  </a:schemeClr>
                </a:solidFill>
              </a:rPr>
              <a:t>Образовательные тренажеры </a:t>
            </a:r>
          </a:p>
        </p:txBody>
      </p:sp>
      <p:sp>
        <p:nvSpPr>
          <p:cNvPr id="3" name="Объект 2"/>
          <p:cNvSpPr>
            <a:spLocks noGrp="1"/>
          </p:cNvSpPr>
          <p:nvPr>
            <p:ph idx="1"/>
          </p:nvPr>
        </p:nvSpPr>
        <p:spPr>
          <a:ln>
            <a:solidFill>
              <a:schemeClr val="accent1"/>
            </a:solidFill>
          </a:ln>
        </p:spPr>
        <p:txBody>
          <a:bodyPr/>
          <a:lstStyle/>
          <a:p>
            <a:r>
              <a:rPr lang="ru-RU" dirty="0"/>
              <a:t>В процессе создания тренажеров моделируются определенные педагогические задачи или относящиеся к изучаемой дисциплине ситуации. Осуществляется посредством оборудования, которое находиться в предназначенных для этого помещения. </a:t>
            </a:r>
          </a:p>
        </p:txBody>
      </p:sp>
      <p:pic>
        <p:nvPicPr>
          <p:cNvPr id="5"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136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Метод Петрова</a:t>
            </a:r>
            <a:br>
              <a:rPr lang="ru-RU" b="1" dirty="0"/>
            </a:br>
            <a:endParaRPr lang="ru-RU" dirty="0"/>
          </a:p>
        </p:txBody>
      </p:sp>
      <p:sp>
        <p:nvSpPr>
          <p:cNvPr id="3" name="Объект 2"/>
          <p:cNvSpPr>
            <a:spLocks noGrp="1"/>
          </p:cNvSpPr>
          <p:nvPr>
            <p:ph idx="1"/>
          </p:nvPr>
        </p:nvSpPr>
        <p:spPr>
          <a:ln>
            <a:solidFill>
              <a:schemeClr val="accent1"/>
            </a:solidFill>
          </a:ln>
        </p:spPr>
        <p:txBody>
          <a:bodyPr>
            <a:normAutofit/>
          </a:bodyPr>
          <a:lstStyle/>
          <a:p>
            <a:r>
              <a:rPr lang="ru-RU" dirty="0"/>
              <a:t>Возможно, вы даже знаете о методе Петрова из программы </a:t>
            </a:r>
            <a:r>
              <a:rPr lang="ru-RU" u="sng" dirty="0">
                <a:hlinkClick r:id="rId2"/>
              </a:rPr>
              <a:t>«Полиглот»</a:t>
            </a:r>
            <a:r>
              <a:rPr lang="ru-RU" dirty="0"/>
              <a:t> на канале «Культура». Согласно этой методике, овладеть любым языком на базовом уровне можно всего лишь </a:t>
            </a:r>
            <a:r>
              <a:rPr lang="ru-RU" b="1" dirty="0"/>
              <a:t>за 16 дней, занимаясь каждый день по часу</a:t>
            </a:r>
            <a:r>
              <a:rPr lang="ru-RU" dirty="0"/>
              <a:t>.</a:t>
            </a:r>
          </a:p>
          <a:p>
            <a:r>
              <a:rPr lang="ru-RU" dirty="0"/>
              <a:t>Суть состоит в том, что для общения на языке на самом деле нужно знать не так много. Поэтому учеников погружают в искусственно созданную языковую среду. С первых занятий они узнают базовые конструкции, овладевают минимальным набором слов и начинают их использовать как можно раньше, постоянно прибегая к повторению.</a:t>
            </a:r>
          </a:p>
          <a:p>
            <a:endParaRPr lang="ru-RU" dirty="0"/>
          </a:p>
        </p:txBody>
      </p:sp>
      <p:pic>
        <p:nvPicPr>
          <p:cNvPr id="4" name="Picture 2" descr="C41-33 коп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725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Метод Шехтера</a:t>
            </a:r>
            <a:br>
              <a:rPr lang="ru-RU" b="1" dirty="0"/>
            </a:br>
            <a:endParaRPr lang="ru-RU" dirty="0"/>
          </a:p>
        </p:txBody>
      </p:sp>
      <p:sp>
        <p:nvSpPr>
          <p:cNvPr id="3" name="Объект 2"/>
          <p:cNvSpPr>
            <a:spLocks noGrp="1"/>
          </p:cNvSpPr>
          <p:nvPr>
            <p:ph idx="1"/>
          </p:nvPr>
        </p:nvSpPr>
        <p:spPr>
          <a:ln>
            <a:solidFill>
              <a:schemeClr val="accent1"/>
            </a:solidFill>
          </a:ln>
        </p:spPr>
        <p:txBody>
          <a:bodyPr>
            <a:normAutofit fontScale="92500" lnSpcReduction="10000"/>
          </a:bodyPr>
          <a:lstStyle/>
          <a:p>
            <a:r>
              <a:rPr lang="ru-RU" dirty="0"/>
              <a:t>Этот способ </a:t>
            </a:r>
            <a:r>
              <a:rPr lang="ru-RU" b="1" dirty="0"/>
              <a:t>основан на принципе изучения родного языка</a:t>
            </a:r>
            <a:r>
              <a:rPr lang="ru-RU" dirty="0"/>
              <a:t>: в детстве никто не объясняет нам, как говорить, однако из-за постоянного нахождения в среде, где используется тот или иной язык, мы начинаем неосознанно воспроизводить слова и некоторые языковые схемы.</a:t>
            </a:r>
          </a:p>
          <a:p>
            <a:r>
              <a:rPr lang="ru-RU" dirty="0"/>
              <a:t>Таким образом, преподавание языка строится по принципу «от практики к теории», а не по привычному всем «от теории к практике». Ученикам ставится конкретная цель (например, узнать о хобби собеседника), а дальше они должны прийти к ней какими угодно способами. От безысходности ситуации слова вспоминаются и достаются из закромов памяти. </a:t>
            </a:r>
          </a:p>
          <a:p>
            <a:r>
              <a:rPr lang="ru-RU" dirty="0"/>
              <a:t>Программа состоит из трёх этапов: на первом изучаются слова и выражения, а уже на втором и третьем — грамматические структуры.</a:t>
            </a:r>
          </a:p>
          <a:p>
            <a:endParaRPr lang="ru-RU" dirty="0"/>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682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Метод </a:t>
            </a:r>
            <a:r>
              <a:rPr lang="ru-RU" b="1" dirty="0" err="1"/>
              <a:t>Замяткина</a:t>
            </a:r>
            <a:br>
              <a:rPr lang="ru-RU" b="1" dirty="0"/>
            </a:br>
            <a:endParaRPr lang="ru-RU" dirty="0"/>
          </a:p>
        </p:txBody>
      </p:sp>
      <p:sp>
        <p:nvSpPr>
          <p:cNvPr id="3" name="Объект 2"/>
          <p:cNvSpPr>
            <a:spLocks noGrp="1"/>
          </p:cNvSpPr>
          <p:nvPr>
            <p:ph idx="1"/>
          </p:nvPr>
        </p:nvSpPr>
        <p:spPr>
          <a:xfrm>
            <a:off x="2886075" y="1863725"/>
            <a:ext cx="8629650" cy="4351338"/>
          </a:xfrm>
          <a:ln>
            <a:solidFill>
              <a:schemeClr val="accent1"/>
            </a:solidFill>
          </a:ln>
        </p:spPr>
        <p:txBody>
          <a:bodyPr/>
          <a:lstStyle/>
          <a:p>
            <a:r>
              <a:rPr lang="ru-RU" dirty="0"/>
              <a:t>Методика основана на </a:t>
            </a:r>
            <a:r>
              <a:rPr lang="ru-RU" b="1" dirty="0"/>
              <a:t>погружении в языковую среду и искусственном формировании потребности в информации</a:t>
            </a:r>
            <a:r>
              <a:rPr lang="ru-RU" dirty="0"/>
              <a:t> (информационного голода). </a:t>
            </a:r>
          </a:p>
          <a:p>
            <a:r>
              <a:rPr lang="ru-RU" dirty="0"/>
              <a:t>Таким образом, на разных этапах изучения языка ученик слушает диалоги, читает книги, смотрит фильмы. Отличительной особенностью является тот факт, что для наилучшего запоминания каждый этап очень тщательно прорабатывается (например, один диалог может прослушиваться до 5 дней).  </a:t>
            </a:r>
          </a:p>
          <a:p>
            <a:endParaRPr lang="ru-RU" dirty="0"/>
          </a:p>
        </p:txBody>
      </p:sp>
      <p:pic>
        <p:nvPicPr>
          <p:cNvPr id="1026" name="Picture 2" descr="Теория и методика преподавания иностранного язы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879" y="1372394"/>
            <a:ext cx="1797845" cy="21574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41-33 коп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269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654050"/>
          </a:xfrm>
        </p:spPr>
        <p:txBody>
          <a:bodyPr>
            <a:normAutofit fontScale="90000"/>
          </a:bodyPr>
          <a:lstStyle/>
          <a:p>
            <a:pPr>
              <a:defRPr/>
            </a:pPr>
            <a:r>
              <a:rPr lang="ru-RU" sz="2800" b="1" dirty="0">
                <a:solidFill>
                  <a:srgbClr val="C00000"/>
                </a:solidFill>
              </a:rPr>
              <a:t>Метод карта памяти </a:t>
            </a:r>
            <a:r>
              <a:rPr lang="ru-RU" sz="2800" dirty="0">
                <a:solidFill>
                  <a:schemeClr val="tx1">
                    <a:lumMod val="95000"/>
                    <a:lumOff val="5000"/>
                  </a:schemeClr>
                </a:solidFill>
              </a:rPr>
              <a:t>(Тони </a:t>
            </a:r>
            <a:r>
              <a:rPr lang="ru-RU" sz="2800" dirty="0" err="1">
                <a:solidFill>
                  <a:schemeClr val="tx1">
                    <a:lumMod val="95000"/>
                    <a:lumOff val="5000"/>
                  </a:schemeClr>
                </a:solidFill>
              </a:rPr>
              <a:t>Бьюзен</a:t>
            </a:r>
            <a:r>
              <a:rPr lang="ru-RU" sz="2800" dirty="0">
                <a:solidFill>
                  <a:schemeClr val="tx1">
                    <a:lumMod val="95000"/>
                    <a:lumOff val="5000"/>
                  </a:schemeClr>
                </a:solidFill>
              </a:rPr>
              <a:t>)</a:t>
            </a:r>
            <a:br>
              <a:rPr lang="ru-RU" sz="2800" dirty="0">
                <a:solidFill>
                  <a:srgbClr val="C00000"/>
                </a:solidFill>
              </a:rPr>
            </a:br>
            <a:endParaRPr lang="ru-RU" sz="2800" dirty="0">
              <a:solidFill>
                <a:srgbClr val="C00000"/>
              </a:solidFill>
            </a:endParaRPr>
          </a:p>
        </p:txBody>
      </p:sp>
      <p:sp>
        <p:nvSpPr>
          <p:cNvPr id="3" name="Содержимое 2"/>
          <p:cNvSpPr>
            <a:spLocks noGrp="1"/>
          </p:cNvSpPr>
          <p:nvPr>
            <p:ph idx="1"/>
          </p:nvPr>
        </p:nvSpPr>
        <p:spPr>
          <a:xfrm>
            <a:off x="647701" y="846138"/>
            <a:ext cx="9872662" cy="5786438"/>
          </a:xfrm>
          <a:ln>
            <a:solidFill>
              <a:schemeClr val="accent1"/>
            </a:solidFill>
          </a:ln>
        </p:spPr>
        <p:txBody>
          <a:bodyPr>
            <a:normAutofit lnSpcReduction="10000"/>
          </a:bodyPr>
          <a:lstStyle/>
          <a:p>
            <a:pPr>
              <a:buFont typeface="Arial" charset="0"/>
              <a:buChar char="•"/>
              <a:defRPr/>
            </a:pPr>
            <a:r>
              <a:rPr lang="ru-RU" sz="2400" b="1" dirty="0">
                <a:solidFill>
                  <a:srgbClr val="00B0F0"/>
                </a:solidFill>
              </a:rPr>
              <a:t>На листе бумаги обучающийся выражает информацию с помощью ассоциации, подкрепленных графическими связями, объектом, текстами, т.е. похоже внешне на карту.   </a:t>
            </a:r>
          </a:p>
          <a:p>
            <a:pPr>
              <a:buFont typeface="Arial" charset="0"/>
              <a:buNone/>
              <a:defRPr/>
            </a:pPr>
            <a:r>
              <a:rPr lang="ru-RU" sz="2400" i="1" u="sng" dirty="0"/>
              <a:t>Правила</a:t>
            </a:r>
            <a:r>
              <a:rPr lang="ru-RU" sz="2400" i="1" dirty="0"/>
              <a:t>:</a:t>
            </a:r>
            <a:endParaRPr lang="ru-RU" sz="2400" dirty="0"/>
          </a:p>
          <a:p>
            <a:pPr marL="457200" indent="-457200">
              <a:buFont typeface="+mj-lt"/>
              <a:buAutoNum type="arabicPeriod"/>
              <a:defRPr/>
            </a:pPr>
            <a:r>
              <a:rPr lang="ru-RU" sz="1600" dirty="0">
                <a:latin typeface="Arial" panose="020B0604020202020204" pitchFamily="34" charset="0"/>
                <a:cs typeface="Arial" panose="020B0604020202020204" pitchFamily="34" charset="0"/>
              </a:rPr>
              <a:t>Использовать разноцветные ручки.</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Начинать с середины страницы, причем повернуть лист горизонтально.</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Напишите печатными буквами в центре страницы главную идею или тему и обведите ее кругом.</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Для каждой идеи или ключевого момента нарисуйте расходящиеся от центра ответвления. Отвлетвлений может быть сколько угодно, для каждого используйте свой цвет.</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 Для каждого ответвления напишите ключевое слово. Длина линии должна быть равна длине написанного слова.</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Ключевые слова должны отражать суть идеи и будить вашу память.</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Добавляйте символы и рисунки, чтобы легче потом было вспомнить.</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Пишите разборчиво и печатными буквами.</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Меняйте величину шрифта  в зависимости от важности мысли и идеи.</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Линии не обязательно должны быть прямыми, допускается их дугообразность.</a:t>
            </a:r>
          </a:p>
          <a:p>
            <a:pPr marL="457200" indent="-457200">
              <a:buNone/>
              <a:defRPr/>
            </a:pPr>
            <a:r>
              <a:rPr lang="ru-RU" sz="1600" dirty="0">
                <a:latin typeface="Arial" panose="020B0604020202020204" pitchFamily="34" charset="0"/>
                <a:cs typeface="Arial" panose="020B0604020202020204" pitchFamily="34" charset="0"/>
              </a:rPr>
              <a:t>В результате получится «паутина» линий с написанными над ними словами</a:t>
            </a:r>
            <a:r>
              <a:rPr lang="ru-RU" sz="2400" dirty="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a:p>
            <a:pPr>
              <a:buFont typeface="Arial" charset="0"/>
              <a:buChar char="•"/>
              <a:defRPr/>
            </a:pPr>
            <a:endParaRPr lang="ru-RU" dirty="0"/>
          </a:p>
        </p:txBody>
      </p:sp>
      <p:pic>
        <p:nvPicPr>
          <p:cNvPr id="50180"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375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0" y="343693"/>
            <a:ext cx="10515600" cy="1325563"/>
          </a:xfrm>
        </p:spPr>
        <p:txBody>
          <a:bodyPr/>
          <a:lstStyle/>
          <a:p>
            <a:r>
              <a:rPr lang="ru-RU" dirty="0"/>
              <a:t>Литература </a:t>
            </a:r>
          </a:p>
        </p:txBody>
      </p:sp>
      <p:sp>
        <p:nvSpPr>
          <p:cNvPr id="3" name="Объект 2"/>
          <p:cNvSpPr>
            <a:spLocks noGrp="1"/>
          </p:cNvSpPr>
          <p:nvPr>
            <p:ph idx="1"/>
          </p:nvPr>
        </p:nvSpPr>
        <p:spPr>
          <a:ln>
            <a:solidFill>
              <a:schemeClr val="accent1"/>
            </a:solidFill>
          </a:ln>
        </p:spPr>
        <p:txBody>
          <a:bodyPr>
            <a:noAutofit/>
          </a:bodyPr>
          <a:lstStyle/>
          <a:p>
            <a:pPr marL="342900" indent="-342900" algn="just">
              <a:buFont typeface="+mj-lt"/>
              <a:buAutoNum type="arabicPeriod"/>
            </a:pPr>
            <a:r>
              <a:rPr lang="ru-RU" sz="1800" dirty="0">
                <a:latin typeface="Arial" panose="020B0604020202020204" pitchFamily="34" charset="0"/>
                <a:cs typeface="Arial" panose="020B0604020202020204" pitchFamily="34" charset="0"/>
              </a:rPr>
              <a:t>Буянов Е., </a:t>
            </a:r>
            <a:r>
              <a:rPr lang="ru-RU" sz="1800" dirty="0" err="1">
                <a:latin typeface="Arial" panose="020B0604020202020204" pitchFamily="34" charset="0"/>
                <a:cs typeface="Arial" panose="020B0604020202020204" pitchFamily="34" charset="0"/>
              </a:rPr>
              <a:t>Ногалес</a:t>
            </a:r>
            <a:r>
              <a:rPr lang="ru-RU" sz="1800" dirty="0">
                <a:latin typeface="Arial" panose="020B0604020202020204" pitchFamily="34" charset="0"/>
                <a:cs typeface="Arial" panose="020B0604020202020204" pitchFamily="34" charset="0"/>
              </a:rPr>
              <a:t> К.  Современные методы обучения. </a:t>
            </a:r>
            <a:r>
              <a:rPr lang="en-US" sz="1800" dirty="0">
                <a:latin typeface="Arial" panose="020B0604020202020204" pitchFamily="34" charset="0"/>
                <a:cs typeface="Arial" panose="020B0604020202020204" pitchFamily="34" charset="0"/>
                <a:hlinkClick r:id="rId2"/>
              </a:rPr>
              <a:t>https://4brain.ru/pedagogika/new-methods.php#13</a:t>
            </a:r>
            <a:endParaRPr lang="ru-RU" sz="1800" dirty="0">
              <a:latin typeface="Arial" panose="020B0604020202020204" pitchFamily="34" charset="0"/>
              <a:cs typeface="Arial" panose="020B0604020202020204" pitchFamily="34" charset="0"/>
            </a:endParaRPr>
          </a:p>
          <a:p>
            <a:pPr marL="342900" indent="-342900" algn="just">
              <a:buFont typeface="+mj-lt"/>
              <a:buAutoNum type="arabicPeriod"/>
            </a:pPr>
            <a:r>
              <a:rPr lang="ru-RU" sz="1800" b="1" dirty="0">
                <a:latin typeface="Arial" panose="020B0604020202020204" pitchFamily="34" charset="0"/>
                <a:cs typeface="Arial" panose="020B0604020202020204" pitchFamily="34" charset="0"/>
              </a:rPr>
              <a:t>Методика преподавания иностранных языков </a:t>
            </a:r>
            <a:r>
              <a:rPr lang="en-US" sz="1800" b="1" dirty="0">
                <a:latin typeface="Arial" panose="020B0604020202020204" pitchFamily="34" charset="0"/>
                <a:cs typeface="Arial" panose="020B0604020202020204" pitchFamily="34" charset="0"/>
                <a:hlinkClick r:id="rId3"/>
              </a:rPr>
              <a:t>https://repit.online/blog/post/metodika-prepodavaniya-inostrannyh-yazykov.html</a:t>
            </a:r>
            <a:r>
              <a:rPr lang="ru-RU" sz="1800" b="1" dirty="0">
                <a:latin typeface="Arial" panose="020B0604020202020204" pitchFamily="34" charset="0"/>
                <a:cs typeface="Arial" panose="020B0604020202020204" pitchFamily="34" charset="0"/>
                <a:hlinkClick r:id="rId3"/>
              </a:rPr>
              <a:t> 17</a:t>
            </a:r>
            <a:r>
              <a:rPr lang="ru-RU" sz="1800" b="1" dirty="0">
                <a:latin typeface="Arial" panose="020B0604020202020204" pitchFamily="34" charset="0"/>
                <a:cs typeface="Arial" panose="020B0604020202020204" pitchFamily="34" charset="0"/>
              </a:rPr>
              <a:t>. 05 2020 </a:t>
            </a:r>
          </a:p>
          <a:p>
            <a:pPr algn="just">
              <a:buFont typeface="Calibri" panose="020F0502020204030204" pitchFamily="34" charset="0"/>
              <a:buAutoNum type="arabicPeriod"/>
            </a:pPr>
            <a:r>
              <a:rPr lang="ru-RU" altLang="ru-RU" sz="1800" dirty="0" err="1">
                <a:latin typeface="Arial" panose="020B0604020202020204" pitchFamily="34" charset="0"/>
                <a:cs typeface="Arial" panose="020B0604020202020204" pitchFamily="34" charset="0"/>
              </a:rPr>
              <a:t>Мынбаева</a:t>
            </a:r>
            <a:r>
              <a:rPr lang="ru-RU" altLang="ru-RU" sz="1800" dirty="0">
                <a:latin typeface="Arial" panose="020B0604020202020204" pitchFamily="34" charset="0"/>
                <a:cs typeface="Arial" panose="020B0604020202020204" pitchFamily="34" charset="0"/>
              </a:rPr>
              <a:t> А.К., </a:t>
            </a:r>
            <a:r>
              <a:rPr lang="ru-RU" altLang="ru-RU" sz="1800" dirty="0" err="1">
                <a:latin typeface="Arial" panose="020B0604020202020204" pitchFamily="34" charset="0"/>
                <a:cs typeface="Arial" panose="020B0604020202020204" pitchFamily="34" charset="0"/>
              </a:rPr>
              <a:t>Садвакасова</a:t>
            </a:r>
            <a:r>
              <a:rPr lang="ru-RU" altLang="ru-RU" sz="1800" dirty="0">
                <a:latin typeface="Arial" panose="020B0604020202020204" pitchFamily="34" charset="0"/>
                <a:cs typeface="Arial" panose="020B0604020202020204" pitchFamily="34" charset="0"/>
              </a:rPr>
              <a:t> З.М. Инновационные методы обучения, или Как интересно преподавать: Учебное пособие. - 5-е изд. – Алматы, 2011. - 344 с. </a:t>
            </a:r>
          </a:p>
          <a:p>
            <a:pPr algn="just">
              <a:buFont typeface="Calibri" panose="020F0502020204030204" pitchFamily="34" charset="0"/>
              <a:buAutoNum type="arabicPeriod"/>
            </a:pPr>
            <a:r>
              <a:rPr lang="ru-RU" altLang="ru-RU" sz="1800" dirty="0" err="1">
                <a:latin typeface="Arial" panose="020B0604020202020204" pitchFamily="34" charset="0"/>
                <a:cs typeface="Arial" panose="020B0604020202020204" pitchFamily="34" charset="0"/>
              </a:rPr>
              <a:t>Мынбаева</a:t>
            </a:r>
            <a:r>
              <a:rPr lang="ru-RU" altLang="ru-RU" sz="1800" dirty="0">
                <a:latin typeface="Arial" panose="020B0604020202020204" pitchFamily="34" charset="0"/>
                <a:cs typeface="Arial" panose="020B0604020202020204" pitchFamily="34" charset="0"/>
              </a:rPr>
              <a:t> А.К., </a:t>
            </a:r>
            <a:r>
              <a:rPr lang="ru-RU" altLang="ru-RU" sz="1800" dirty="0" err="1">
                <a:latin typeface="Arial" panose="020B0604020202020204" pitchFamily="34" charset="0"/>
                <a:cs typeface="Arial" panose="020B0604020202020204" pitchFamily="34" charset="0"/>
              </a:rPr>
              <a:t>Садвакасова</a:t>
            </a:r>
            <a:r>
              <a:rPr lang="ru-RU" altLang="ru-RU" sz="1800" dirty="0">
                <a:latin typeface="Arial" panose="020B0604020202020204" pitchFamily="34" charset="0"/>
                <a:cs typeface="Arial" panose="020B0604020202020204" pitchFamily="34" charset="0"/>
              </a:rPr>
              <a:t> З.М. Искусство преподавания: концепции, инновационные методы. </a:t>
            </a:r>
            <a:r>
              <a:rPr lang="ru-RU" altLang="ru-RU" sz="1800" dirty="0" err="1">
                <a:latin typeface="Arial" panose="020B0604020202020204" pitchFamily="34" charset="0"/>
                <a:cs typeface="Arial" panose="020B0604020202020204" pitchFamily="34" charset="0"/>
              </a:rPr>
              <a:t>Уч.пос</a:t>
            </a:r>
            <a:r>
              <a:rPr lang="ru-RU" altLang="ru-RU" sz="1800" dirty="0">
                <a:latin typeface="Arial" panose="020B0604020202020204" pitchFamily="34" charset="0"/>
                <a:cs typeface="Arial" panose="020B0604020202020204" pitchFamily="34" charset="0"/>
              </a:rPr>
              <a:t>. Алматы, 2011.</a:t>
            </a:r>
          </a:p>
          <a:p>
            <a:pPr algn="just">
              <a:buFont typeface="Calibri" panose="020F0502020204030204" pitchFamily="34" charset="0"/>
              <a:buAutoNum type="arabicPeriod"/>
            </a:pPr>
            <a:r>
              <a:rPr lang="ru-RU" altLang="ru-RU" sz="1800" dirty="0" err="1">
                <a:latin typeface="Arial" panose="020B0604020202020204" pitchFamily="34" charset="0"/>
                <a:cs typeface="Arial" panose="020B0604020202020204" pitchFamily="34" charset="0"/>
              </a:rPr>
              <a:t>Садвакасова</a:t>
            </a:r>
            <a:r>
              <a:rPr lang="ru-RU" altLang="ru-RU" sz="1800" dirty="0">
                <a:latin typeface="Arial" panose="020B0604020202020204" pitchFamily="34" charset="0"/>
                <a:cs typeface="Arial" panose="020B0604020202020204" pitchFamily="34" charset="0"/>
              </a:rPr>
              <a:t> З.М. Секреты педагогического мастерства: Методические рекомендации для преподавателей вузов. - 2-е изд. доп. –  Алматы, 2010. – 52 с.</a:t>
            </a:r>
          </a:p>
          <a:p>
            <a:pPr marL="342900" indent="-342900" algn="just">
              <a:buFont typeface="+mj-lt"/>
              <a:buAutoNum type="arabicPeriod"/>
            </a:pPr>
            <a:endParaRPr lang="ru-RU" sz="1800" b="1" dirty="0">
              <a:latin typeface="Arial" panose="020B0604020202020204" pitchFamily="34" charset="0"/>
              <a:cs typeface="Arial" panose="020B0604020202020204" pitchFamily="34" charset="0"/>
            </a:endParaRPr>
          </a:p>
          <a:p>
            <a:pPr marL="342900" indent="-342900" algn="just">
              <a:buFont typeface="+mj-lt"/>
              <a:buAutoNum type="arabicPeriod"/>
            </a:pPr>
            <a:endParaRPr lang="ru-RU" sz="1800" dirty="0">
              <a:latin typeface="Arial" panose="020B0604020202020204" pitchFamily="34" charset="0"/>
              <a:cs typeface="Arial" panose="020B0604020202020204" pitchFamily="34" charset="0"/>
            </a:endParaRPr>
          </a:p>
        </p:txBody>
      </p:sp>
      <p:pic>
        <p:nvPicPr>
          <p:cNvPr id="4" name="Рисунок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215459"/>
            <a:ext cx="1238250" cy="145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689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24151" y="1724025"/>
            <a:ext cx="7497763" cy="2457450"/>
          </a:xfrm>
          <a:solidFill>
            <a:schemeClr val="accent6">
              <a:lumMod val="20000"/>
              <a:lumOff val="80000"/>
            </a:schemeClr>
          </a:solidFill>
        </p:spPr>
        <p:txBody>
          <a:bodyPr>
            <a:normAutofit/>
          </a:bodyPr>
          <a:lstStyle/>
          <a:p>
            <a:pPr>
              <a:defRPr/>
            </a:pPr>
            <a:r>
              <a:rPr lang="ru-RU" b="1" dirty="0">
                <a:solidFill>
                  <a:srgbClr val="C00000"/>
                </a:solidFill>
              </a:rPr>
              <a:t>Спасибо за внимание! </a:t>
            </a:r>
            <a:br>
              <a:rPr lang="ru-RU" b="1" dirty="0">
                <a:solidFill>
                  <a:srgbClr val="C00000"/>
                </a:solidFill>
              </a:rPr>
            </a:br>
            <a:br>
              <a:rPr lang="ru-RU" b="1" dirty="0">
                <a:solidFill>
                  <a:srgbClr val="C00000"/>
                </a:solidFill>
              </a:rPr>
            </a:br>
            <a:r>
              <a:rPr lang="ru-RU" b="1" dirty="0">
                <a:solidFill>
                  <a:srgbClr val="C00000"/>
                </a:solidFill>
              </a:rPr>
              <a:t>Ваши вопросы и предложения!</a:t>
            </a:r>
          </a:p>
        </p:txBody>
      </p:sp>
      <p:pic>
        <p:nvPicPr>
          <p:cNvPr id="70659" name="Picture 48"/>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33413" y="4181475"/>
            <a:ext cx="1928812" cy="2286000"/>
          </a:xfrm>
          <a:noFill/>
        </p:spPr>
      </p:pic>
    </p:spTree>
    <p:extLst>
      <p:ext uri="{BB962C8B-B14F-4D97-AF65-F5344CB8AC3E}">
        <p14:creationId xmlns:p14="http://schemas.microsoft.com/office/powerpoint/2010/main" val="3816278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0" y="1066097"/>
            <a:ext cx="8229600" cy="582612"/>
          </a:xfrm>
        </p:spPr>
        <p:txBody>
          <a:bodyPr rtlCol="0">
            <a:normAutofit/>
          </a:bodyPr>
          <a:lstStyle/>
          <a:p>
            <a:pPr>
              <a:defRPr/>
            </a:pPr>
            <a:r>
              <a:rPr lang="ru-RU" sz="2400" dirty="0">
                <a:solidFill>
                  <a:srgbClr val="FF0000"/>
                </a:solidFill>
                <a:latin typeface="Arial" pitchFamily="34" charset="0"/>
                <a:cs typeface="Arial" pitchFamily="34" charset="0"/>
              </a:rPr>
              <a:t>Понятие «Метод обучения»</a:t>
            </a:r>
          </a:p>
        </p:txBody>
      </p:sp>
      <p:sp>
        <p:nvSpPr>
          <p:cNvPr id="7171" name="Содержимое 2"/>
          <p:cNvSpPr>
            <a:spLocks noGrp="1"/>
          </p:cNvSpPr>
          <p:nvPr>
            <p:ph idx="1"/>
          </p:nvPr>
        </p:nvSpPr>
        <p:spPr>
          <a:xfrm>
            <a:off x="7324725" y="3014663"/>
            <a:ext cx="4262437" cy="3340100"/>
          </a:xfrm>
          <a:ln>
            <a:solidFill>
              <a:schemeClr val="accent1"/>
            </a:solidFill>
            <a:miter lim="800000"/>
            <a:headEnd/>
            <a:tailEnd/>
          </a:ln>
        </p:spPr>
        <p:txBody>
          <a:bodyPr/>
          <a:lstStyle/>
          <a:p>
            <a:pPr algn="just" eaLnBrk="1" hangingPunct="1"/>
            <a:r>
              <a:rPr lang="ru-RU" altLang="ru-RU" dirty="0">
                <a:latin typeface="Arial" panose="020B0604020202020204" pitchFamily="34" charset="0"/>
                <a:cs typeface="Arial" panose="020B0604020202020204" pitchFamily="34" charset="0"/>
              </a:rPr>
              <a:t>Упорядоченная деятельность преподавателя и обучаемых, направленная на  достижение цели и задачи.</a:t>
            </a:r>
          </a:p>
        </p:txBody>
      </p:sp>
      <p:pic>
        <p:nvPicPr>
          <p:cNvPr id="7172" name="Picture 2" descr="1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40" y="373153"/>
            <a:ext cx="254793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4"/>
          <p:cNvSpPr txBox="1">
            <a:spLocks noChangeArrowheads="1"/>
          </p:cNvSpPr>
          <p:nvPr/>
        </p:nvSpPr>
        <p:spPr bwMode="auto">
          <a:xfrm>
            <a:off x="523875" y="2976187"/>
            <a:ext cx="5838825" cy="33547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ru-RU" altLang="ru-RU" sz="2000" b="1" dirty="0">
                <a:solidFill>
                  <a:srgbClr val="C00000"/>
                </a:solidFill>
              </a:rPr>
              <a:t>Метод обучения </a:t>
            </a:r>
            <a:r>
              <a:rPr lang="ru-RU" altLang="ru-RU" sz="2000" dirty="0"/>
              <a:t>– системно-деятельностная составная часть процесса, которая выражается взаимосвязанными целевыми действиями педагога и учащегося, выполняемыми целесообразным способом и приводящими к получению намеченного результата обучения. </a:t>
            </a:r>
          </a:p>
          <a:p>
            <a:pPr algn="just" eaLnBrk="1" hangingPunct="1"/>
            <a:endParaRPr lang="ru-RU" altLang="ru-RU" sz="2000" dirty="0"/>
          </a:p>
          <a:p>
            <a:pPr algn="r" eaLnBrk="1" hangingPunct="1"/>
            <a:r>
              <a:rPr lang="ru-RU" altLang="ru-RU" i="1" dirty="0" err="1"/>
              <a:t>В.И.Орлов</a:t>
            </a:r>
            <a:r>
              <a:rPr lang="ru-RU" altLang="ru-RU" i="1" dirty="0"/>
              <a:t> Метод и педагогическая технология // Педагогика. №8- 2010. – С.30-37 </a:t>
            </a:r>
          </a:p>
          <a:p>
            <a:pPr eaLnBrk="1" hangingPunct="1"/>
            <a:endParaRPr lang="ru-RU" altLang="ru-RU" dirty="0"/>
          </a:p>
          <a:p>
            <a:pPr eaLnBrk="1" hangingPunct="1"/>
            <a:endParaRPr lang="ru-RU" altLang="ru-RU" dirty="0"/>
          </a:p>
        </p:txBody>
      </p:sp>
      <p:cxnSp>
        <p:nvCxnSpPr>
          <p:cNvPr id="7" name="Прямая со стрелкой 6"/>
          <p:cNvCxnSpPr/>
          <p:nvPr/>
        </p:nvCxnSpPr>
        <p:spPr>
          <a:xfrm>
            <a:off x="8260555" y="1871663"/>
            <a:ext cx="947738"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H="1">
            <a:off x="4552951" y="1672227"/>
            <a:ext cx="990600" cy="666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706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Содержимое 2"/>
          <p:cNvSpPr>
            <a:spLocks noGrp="1"/>
          </p:cNvSpPr>
          <p:nvPr>
            <p:ph sz="half" idx="1"/>
          </p:nvPr>
        </p:nvSpPr>
        <p:spPr>
          <a:xfrm>
            <a:off x="1092994" y="1238251"/>
            <a:ext cx="4038600" cy="4525963"/>
          </a:xfrm>
          <a:solidFill>
            <a:schemeClr val="accent6">
              <a:lumMod val="20000"/>
              <a:lumOff val="80000"/>
            </a:schemeClr>
          </a:solidFill>
        </p:spPr>
        <p:txBody>
          <a:bodyPr/>
          <a:lstStyle/>
          <a:p>
            <a:pPr eaLnBrk="1" hangingPunct="1"/>
            <a:r>
              <a:rPr lang="ru-RU" altLang="ru-RU" sz="3200" dirty="0">
                <a:solidFill>
                  <a:srgbClr val="C00000"/>
                </a:solidFill>
              </a:rPr>
              <a:t>Метод заключает в себе </a:t>
            </a:r>
            <a:r>
              <a:rPr lang="ru-RU" altLang="ru-RU" sz="3200" dirty="0"/>
              <a:t>знание </a:t>
            </a:r>
            <a:r>
              <a:rPr lang="ru-RU" altLang="ru-RU" sz="3200" dirty="0">
                <a:solidFill>
                  <a:srgbClr val="0070C0"/>
                </a:solidFill>
              </a:rPr>
              <a:t>вида деятельности </a:t>
            </a:r>
            <a:r>
              <a:rPr lang="ru-RU" altLang="ru-RU" sz="3200" dirty="0"/>
              <a:t>(действия, воздействия) и </a:t>
            </a:r>
            <a:r>
              <a:rPr lang="ru-RU" altLang="ru-RU" sz="3200" u="sng" dirty="0">
                <a:solidFill>
                  <a:srgbClr val="0070C0"/>
                </a:solidFill>
              </a:rPr>
              <a:t>способа ее выполнения </a:t>
            </a:r>
            <a:r>
              <a:rPr lang="ru-RU" altLang="ru-RU" sz="3200" dirty="0"/>
              <a:t>в их единстве. </a:t>
            </a:r>
          </a:p>
        </p:txBody>
      </p:sp>
      <p:sp>
        <p:nvSpPr>
          <p:cNvPr id="8196" name="Содержимое 4"/>
          <p:cNvSpPr>
            <a:spLocks noGrp="1"/>
          </p:cNvSpPr>
          <p:nvPr>
            <p:ph sz="half" idx="2"/>
          </p:nvPr>
        </p:nvSpPr>
        <p:spPr>
          <a:xfrm>
            <a:off x="5610225" y="1235076"/>
            <a:ext cx="4038600" cy="4525962"/>
          </a:xfrm>
          <a:solidFill>
            <a:schemeClr val="accent6">
              <a:lumMod val="20000"/>
              <a:lumOff val="80000"/>
            </a:schemeClr>
          </a:solidFill>
        </p:spPr>
        <p:txBody>
          <a:bodyPr/>
          <a:lstStyle/>
          <a:p>
            <a:r>
              <a:rPr lang="ru-RU" altLang="ru-RU" dirty="0">
                <a:solidFill>
                  <a:srgbClr val="C00000"/>
                </a:solidFill>
              </a:rPr>
              <a:t>Метод может содержать </a:t>
            </a:r>
            <a:r>
              <a:rPr lang="ru-RU" altLang="ru-RU" dirty="0"/>
              <a:t>источник инновационного пополнения методических руководств и образовательной практики.</a:t>
            </a:r>
          </a:p>
          <a:p>
            <a:endParaRPr lang="ru-RU" altLang="ru-RU" dirty="0"/>
          </a:p>
        </p:txBody>
      </p:sp>
      <p:pic>
        <p:nvPicPr>
          <p:cNvPr id="5" name="Picture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0175" y="3905251"/>
            <a:ext cx="2214562"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36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solidFill>
            <a:schemeClr val="accent6">
              <a:lumMod val="60000"/>
              <a:lumOff val="40000"/>
            </a:schemeClr>
          </a:solidFill>
        </p:spPr>
        <p:txBody>
          <a:bodyPr/>
          <a:lstStyle/>
          <a:p>
            <a:r>
              <a:rPr lang="ru-RU" dirty="0"/>
              <a:t>Классификации методов обучения </a:t>
            </a:r>
          </a:p>
        </p:txBody>
      </p:sp>
    </p:spTree>
    <p:extLst>
      <p:ext uri="{BB962C8B-B14F-4D97-AF65-F5344CB8AC3E}">
        <p14:creationId xmlns:p14="http://schemas.microsoft.com/office/powerpoint/2010/main" val="628344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rgbClr val="FF0000"/>
                </a:solidFill>
                <a:latin typeface="Times New Roman" pitchFamily="18" charset="0"/>
              </a:rPr>
              <a:t>Методы преподавания подразделяются на:</a:t>
            </a:r>
            <a:br>
              <a:rPr lang="ru-RU" sz="3600" dirty="0">
                <a:solidFill>
                  <a:srgbClr val="FF0000"/>
                </a:solidFill>
              </a:rPr>
            </a:br>
            <a:endParaRPr lang="ru-RU" sz="3600" dirty="0">
              <a:solidFill>
                <a:srgbClr val="FF0000"/>
              </a:solidFill>
            </a:endParaRPr>
          </a:p>
        </p:txBody>
      </p:sp>
      <p:sp>
        <p:nvSpPr>
          <p:cNvPr id="3" name="Объект 2"/>
          <p:cNvSpPr>
            <a:spLocks noGrp="1"/>
          </p:cNvSpPr>
          <p:nvPr>
            <p:ph idx="1"/>
          </p:nvPr>
        </p:nvSpPr>
        <p:spPr>
          <a:xfrm>
            <a:off x="3924300" y="1825625"/>
            <a:ext cx="7429500" cy="4351338"/>
          </a:xfrm>
          <a:ln>
            <a:solidFill>
              <a:schemeClr val="accent1"/>
            </a:solidFill>
          </a:ln>
        </p:spPr>
        <p:txBody>
          <a:bodyPr/>
          <a:lstStyle/>
          <a:p>
            <a:pPr marL="990600" lvl="1" indent="-533400"/>
            <a:r>
              <a:rPr lang="ru-RU" altLang="ru-RU" dirty="0">
                <a:latin typeface="Times New Roman" panose="02020603050405020304" pitchFamily="18" charset="0"/>
              </a:rPr>
              <a:t>методы приобретение новых знаний.</a:t>
            </a:r>
          </a:p>
          <a:p>
            <a:pPr marL="990600" lvl="1" indent="-533400"/>
            <a:r>
              <a:rPr lang="ru-RU" altLang="ru-RU" dirty="0">
                <a:latin typeface="Times New Roman" panose="02020603050405020304" pitchFamily="18" charset="0"/>
              </a:rPr>
              <a:t>методы формирования умений, навыков и применения знаний на практике; </a:t>
            </a:r>
          </a:p>
          <a:p>
            <a:pPr marL="990600" lvl="1" indent="-533400"/>
            <a:r>
              <a:rPr lang="ru-RU" altLang="ru-RU" dirty="0">
                <a:latin typeface="Times New Roman" panose="02020603050405020304" pitchFamily="18" charset="0"/>
              </a:rPr>
              <a:t> методы проверки и оценки знаний, умений и навыков.</a:t>
            </a:r>
          </a:p>
          <a:p>
            <a:pPr marL="990600" lvl="1" indent="-533400"/>
            <a:r>
              <a:rPr lang="ru-RU" altLang="ru-RU" dirty="0">
                <a:latin typeface="Times New Roman" panose="02020603050405020304" pitchFamily="18" charset="0"/>
              </a:rPr>
              <a:t>методы закрепления изучаемого материала </a:t>
            </a:r>
          </a:p>
          <a:p>
            <a:pPr marL="990600" lvl="1" indent="-533400"/>
            <a:r>
              <a:rPr lang="ru-RU" altLang="ru-RU" dirty="0">
                <a:latin typeface="Times New Roman" panose="02020603050405020304" pitchFamily="18" charset="0"/>
              </a:rPr>
              <a:t>методы самостоятельной работы. </a:t>
            </a:r>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600" y="1943100"/>
            <a:ext cx="2965450" cy="3959225"/>
          </a:xfrm>
          <a:prstGeom prst="rect">
            <a:avLst/>
          </a:prstGeom>
        </p:spPr>
      </p:pic>
      <p:pic>
        <p:nvPicPr>
          <p:cNvPr id="5"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3562" y="190500"/>
            <a:ext cx="126047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2593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9"/>
            <a:ext cx="8229600" cy="511175"/>
          </a:xfrm>
        </p:spPr>
        <p:txBody>
          <a:bodyPr rtlCol="0">
            <a:normAutofit fontScale="90000"/>
          </a:bodyPr>
          <a:lstStyle/>
          <a:p>
            <a:pPr>
              <a:defRPr/>
            </a:pPr>
            <a:r>
              <a:rPr lang="ru-RU" sz="2400" dirty="0">
                <a:solidFill>
                  <a:schemeClr val="accent1">
                    <a:lumMod val="75000"/>
                  </a:schemeClr>
                </a:solidFill>
                <a:latin typeface="Arial" pitchFamily="34" charset="0"/>
                <a:cs typeface="Arial" pitchFamily="34" charset="0"/>
              </a:rPr>
              <a:t>Традиционная классификация методов обучения </a:t>
            </a:r>
            <a:br>
              <a:rPr lang="ru-RU" sz="2400" dirty="0">
                <a:solidFill>
                  <a:schemeClr val="accent1">
                    <a:lumMod val="75000"/>
                  </a:schemeClr>
                </a:solidFill>
                <a:latin typeface="Arial" pitchFamily="34" charset="0"/>
                <a:cs typeface="Arial" pitchFamily="34" charset="0"/>
              </a:rPr>
            </a:br>
            <a:r>
              <a:rPr lang="ru-RU" sz="2400" dirty="0">
                <a:solidFill>
                  <a:schemeClr val="accent1">
                    <a:lumMod val="75000"/>
                  </a:schemeClr>
                </a:solidFill>
                <a:latin typeface="Arial" pitchFamily="34" charset="0"/>
                <a:cs typeface="Arial" pitchFamily="34" charset="0"/>
              </a:rPr>
              <a:t>(</a:t>
            </a:r>
            <a:r>
              <a:rPr lang="ru-RU" sz="2400" dirty="0"/>
              <a:t>Д. О. Лордкипанидзе, Е. И. </a:t>
            </a:r>
            <a:r>
              <a:rPr lang="ru-RU" sz="2400" dirty="0" err="1"/>
              <a:t>Голант</a:t>
            </a:r>
            <a:r>
              <a:rPr lang="ru-RU" sz="2400" dirty="0"/>
              <a:t>, Н. М. Верзилин, </a:t>
            </a:r>
            <a:r>
              <a:rPr lang="ru-RU" sz="2400" dirty="0" err="1"/>
              <a:t>А.К.Мынбаева</a:t>
            </a:r>
            <a:r>
              <a:rPr lang="ru-RU" sz="2400" dirty="0"/>
              <a:t>) </a:t>
            </a:r>
            <a:r>
              <a:rPr lang="ru-RU" sz="2400" dirty="0">
                <a:solidFill>
                  <a:schemeClr val="accent1">
                    <a:lumMod val="75000"/>
                  </a:schemeClr>
                </a:solidFill>
                <a:latin typeface="Arial" pitchFamily="34" charset="0"/>
                <a:cs typeface="Arial" pitchFamily="34" charset="0"/>
              </a:rPr>
              <a:t> </a:t>
            </a:r>
          </a:p>
        </p:txBody>
      </p:sp>
      <p:sp>
        <p:nvSpPr>
          <p:cNvPr id="4" name="Скругленный прямоугольник 3"/>
          <p:cNvSpPr/>
          <p:nvPr/>
        </p:nvSpPr>
        <p:spPr>
          <a:xfrm>
            <a:off x="452439" y="1321594"/>
            <a:ext cx="3428999" cy="5214938"/>
          </a:xfrm>
          <a:prstGeom prst="roundRect">
            <a:avLst/>
          </a:prstGeom>
          <a:solidFill>
            <a:schemeClr val="accent6">
              <a:lumMod val="40000"/>
              <a:lumOff val="60000"/>
            </a:schemeClr>
          </a:solidFill>
        </p:spPr>
        <p:style>
          <a:lnRef idx="2">
            <a:schemeClr val="accent3"/>
          </a:lnRef>
          <a:fillRef idx="1">
            <a:schemeClr val="lt1"/>
          </a:fillRef>
          <a:effectRef idx="0">
            <a:schemeClr val="accent3"/>
          </a:effectRef>
          <a:fontRef idx="minor">
            <a:schemeClr val="dk1"/>
          </a:fontRef>
        </p:style>
        <p:txBody>
          <a:bodyPr anchor="ctr"/>
          <a:lstStyle/>
          <a:p>
            <a:pPr>
              <a:defRPr/>
            </a:pPr>
            <a:endParaRPr lang="ru-RU" sz="1600" b="1" dirty="0">
              <a:latin typeface="Arial" pitchFamily="34" charset="0"/>
              <a:cs typeface="Arial" pitchFamily="34" charset="0"/>
            </a:endParaRPr>
          </a:p>
          <a:p>
            <a:pPr>
              <a:defRPr/>
            </a:pPr>
            <a:endParaRPr lang="ru-RU" sz="1600" b="1" dirty="0">
              <a:latin typeface="Arial" pitchFamily="34" charset="0"/>
              <a:cs typeface="Arial" pitchFamily="34" charset="0"/>
            </a:endParaRPr>
          </a:p>
          <a:p>
            <a:pPr>
              <a:defRPr/>
            </a:pPr>
            <a:endParaRPr lang="ru-RU" sz="1600" b="1" dirty="0">
              <a:latin typeface="Arial" pitchFamily="34" charset="0"/>
              <a:cs typeface="Arial" pitchFamily="34" charset="0"/>
            </a:endParaRPr>
          </a:p>
          <a:p>
            <a:pPr>
              <a:defRPr/>
            </a:pPr>
            <a:r>
              <a:rPr lang="ru-RU" sz="1600" b="1" dirty="0">
                <a:solidFill>
                  <a:srgbClr val="C00000"/>
                </a:solidFill>
                <a:latin typeface="Arial" pitchFamily="34" charset="0"/>
                <a:cs typeface="Arial" pitchFamily="34" charset="0"/>
              </a:rPr>
              <a:t>1. СЛОВЕСНЫЕ: </a:t>
            </a:r>
          </a:p>
          <a:p>
            <a:pPr>
              <a:defRPr/>
            </a:pPr>
            <a:r>
              <a:rPr lang="ru-RU" sz="1600" b="1" dirty="0">
                <a:latin typeface="Arial" pitchFamily="34" charset="0"/>
                <a:cs typeface="Arial" pitchFamily="34" charset="0"/>
              </a:rPr>
              <a:t>устное, печатное, электронное.</a:t>
            </a:r>
          </a:p>
          <a:p>
            <a:pPr>
              <a:defRPr/>
            </a:pPr>
            <a:endParaRPr lang="ru-RU" sz="1600" dirty="0">
              <a:latin typeface="Arial" pitchFamily="34" charset="0"/>
              <a:cs typeface="Arial" pitchFamily="34" charset="0"/>
            </a:endParaRPr>
          </a:p>
          <a:p>
            <a:pPr>
              <a:defRPr/>
            </a:pPr>
            <a:r>
              <a:rPr lang="ru-RU" sz="1600" u="sng" dirty="0">
                <a:latin typeface="Arial" pitchFamily="34" charset="0"/>
                <a:cs typeface="Arial" pitchFamily="34" charset="0"/>
              </a:rPr>
              <a:t>Слово преподавателя</a:t>
            </a:r>
            <a:r>
              <a:rPr lang="ru-RU" sz="1600" dirty="0">
                <a:latin typeface="Arial" pitchFamily="34" charset="0"/>
                <a:cs typeface="Arial" pitchFamily="34" charset="0"/>
              </a:rPr>
              <a:t>: рассказ, объяснение, беседа, дискуссия, лекция. </a:t>
            </a:r>
          </a:p>
          <a:p>
            <a:pPr>
              <a:defRPr/>
            </a:pPr>
            <a:endParaRPr lang="ru-RU" sz="1600" dirty="0">
              <a:latin typeface="Arial" pitchFamily="34" charset="0"/>
              <a:cs typeface="Arial" pitchFamily="34" charset="0"/>
            </a:endParaRPr>
          </a:p>
          <a:p>
            <a:pPr>
              <a:defRPr/>
            </a:pPr>
            <a:r>
              <a:rPr lang="ru-RU" sz="1600" u="sng" dirty="0">
                <a:latin typeface="Arial" pitchFamily="34" charset="0"/>
                <a:cs typeface="Arial" pitchFamily="34" charset="0"/>
              </a:rPr>
              <a:t>Печатное слово</a:t>
            </a:r>
            <a:r>
              <a:rPr lang="ru-RU" sz="1600" dirty="0">
                <a:latin typeface="Arial" pitchFamily="34" charset="0"/>
                <a:cs typeface="Arial" pitchFamily="34" charset="0"/>
              </a:rPr>
              <a:t>: работа с книгой, дидактическим материалами, </a:t>
            </a:r>
            <a:r>
              <a:rPr lang="ru-RU" sz="1600" dirty="0" err="1">
                <a:latin typeface="Arial" pitchFamily="34" charset="0"/>
                <a:cs typeface="Arial" pitchFamily="34" charset="0"/>
              </a:rPr>
              <a:t>раздатками</a:t>
            </a:r>
            <a:r>
              <a:rPr lang="ru-RU" sz="1600" dirty="0">
                <a:latin typeface="Arial" pitchFamily="34" charset="0"/>
                <a:cs typeface="Arial" pitchFamily="34" charset="0"/>
              </a:rPr>
              <a:t>.</a:t>
            </a:r>
          </a:p>
          <a:p>
            <a:pPr>
              <a:defRPr/>
            </a:pPr>
            <a:endParaRPr lang="ru-RU" sz="1600" dirty="0">
              <a:latin typeface="Arial" pitchFamily="34" charset="0"/>
              <a:cs typeface="Arial" pitchFamily="34" charset="0"/>
            </a:endParaRPr>
          </a:p>
          <a:p>
            <a:pPr>
              <a:defRPr/>
            </a:pPr>
            <a:r>
              <a:rPr lang="ru-RU" sz="1600" u="sng" dirty="0">
                <a:latin typeface="Arial" pitchFamily="34" charset="0"/>
                <a:cs typeface="Arial" pitchFamily="34" charset="0"/>
              </a:rPr>
              <a:t>Электронное слово</a:t>
            </a:r>
            <a:r>
              <a:rPr lang="ru-RU" sz="1600" dirty="0">
                <a:latin typeface="Arial" pitchFamily="34" charset="0"/>
                <a:cs typeface="Arial" pitchFamily="34" charset="0"/>
              </a:rPr>
              <a:t>: работа с электронными учебниками, с Интернетом, </a:t>
            </a:r>
          </a:p>
          <a:p>
            <a:pPr>
              <a:defRPr/>
            </a:pPr>
            <a:r>
              <a:rPr lang="ru-RU" sz="1600" dirty="0">
                <a:latin typeface="Arial" pitchFamily="34" charset="0"/>
                <a:cs typeface="Arial" pitchFamily="34" charset="0"/>
              </a:rPr>
              <a:t> </a:t>
            </a:r>
          </a:p>
          <a:p>
            <a:pPr algn="just">
              <a:defRPr/>
            </a:pPr>
            <a:endParaRPr lang="ru-RU" dirty="0"/>
          </a:p>
          <a:p>
            <a:pPr algn="ctr">
              <a:defRPr/>
            </a:pPr>
            <a:endParaRPr lang="ru-RU" dirty="0"/>
          </a:p>
          <a:p>
            <a:pPr algn="ctr">
              <a:defRPr/>
            </a:pPr>
            <a:r>
              <a:rPr lang="ru-RU" dirty="0"/>
              <a:t> </a:t>
            </a:r>
          </a:p>
        </p:txBody>
      </p:sp>
      <p:sp>
        <p:nvSpPr>
          <p:cNvPr id="5" name="Скругленный прямоугольник 4"/>
          <p:cNvSpPr/>
          <p:nvPr/>
        </p:nvSpPr>
        <p:spPr>
          <a:xfrm>
            <a:off x="4488657" y="1928814"/>
            <a:ext cx="2500313" cy="3500437"/>
          </a:xfrm>
          <a:prstGeom prst="roundRect">
            <a:avLst/>
          </a:prstGeom>
          <a:solidFill>
            <a:schemeClr val="accent4">
              <a:lumMod val="40000"/>
              <a:lumOff val="60000"/>
            </a:schemeClr>
          </a:solidFill>
        </p:spPr>
        <p:style>
          <a:lnRef idx="2">
            <a:schemeClr val="accent5"/>
          </a:lnRef>
          <a:fillRef idx="1">
            <a:schemeClr val="lt1"/>
          </a:fillRef>
          <a:effectRef idx="0">
            <a:schemeClr val="accent5"/>
          </a:effectRef>
          <a:fontRef idx="minor">
            <a:schemeClr val="dk1"/>
          </a:fontRef>
        </p:style>
        <p:txBody>
          <a:bodyPr anchor="ctr"/>
          <a:lstStyle/>
          <a:p>
            <a:pPr>
              <a:defRPr/>
            </a:pPr>
            <a:endParaRPr lang="ru-RU" b="1" dirty="0">
              <a:solidFill>
                <a:srgbClr val="C00000"/>
              </a:solidFill>
            </a:endParaRPr>
          </a:p>
          <a:p>
            <a:pPr>
              <a:defRPr/>
            </a:pPr>
            <a:endParaRPr lang="ru-RU" b="1" dirty="0">
              <a:solidFill>
                <a:srgbClr val="C00000"/>
              </a:solidFill>
            </a:endParaRPr>
          </a:p>
          <a:p>
            <a:pPr>
              <a:defRPr/>
            </a:pPr>
            <a:endParaRPr lang="ru-RU" b="1" dirty="0">
              <a:solidFill>
                <a:srgbClr val="C00000"/>
              </a:solidFill>
            </a:endParaRPr>
          </a:p>
          <a:p>
            <a:pPr>
              <a:defRPr/>
            </a:pPr>
            <a:endParaRPr lang="ru-RU" b="1" dirty="0">
              <a:solidFill>
                <a:srgbClr val="C00000"/>
              </a:solidFill>
            </a:endParaRPr>
          </a:p>
          <a:p>
            <a:pPr>
              <a:defRPr/>
            </a:pPr>
            <a:endParaRPr lang="ru-RU" b="1" dirty="0">
              <a:solidFill>
                <a:srgbClr val="C00000"/>
              </a:solidFill>
            </a:endParaRPr>
          </a:p>
          <a:p>
            <a:pPr>
              <a:defRPr/>
            </a:pPr>
            <a:endParaRPr lang="ru-RU" b="1" dirty="0">
              <a:solidFill>
                <a:srgbClr val="C00000"/>
              </a:solidFill>
            </a:endParaRPr>
          </a:p>
          <a:p>
            <a:pPr>
              <a:defRPr/>
            </a:pPr>
            <a:endParaRPr lang="ru-RU" b="1" dirty="0">
              <a:solidFill>
                <a:srgbClr val="C00000"/>
              </a:solidFill>
            </a:endParaRPr>
          </a:p>
          <a:p>
            <a:pPr>
              <a:defRPr/>
            </a:pPr>
            <a:endParaRPr lang="ru-RU" b="1" dirty="0">
              <a:solidFill>
                <a:srgbClr val="C00000"/>
              </a:solidFill>
            </a:endParaRPr>
          </a:p>
          <a:p>
            <a:pPr>
              <a:defRPr/>
            </a:pPr>
            <a:endParaRPr lang="ru-RU" b="1" dirty="0">
              <a:solidFill>
                <a:srgbClr val="C00000"/>
              </a:solidFill>
            </a:endParaRPr>
          </a:p>
          <a:p>
            <a:pPr>
              <a:defRPr/>
            </a:pPr>
            <a:r>
              <a:rPr lang="ru-RU" b="1" dirty="0">
                <a:solidFill>
                  <a:srgbClr val="C00000"/>
                </a:solidFill>
              </a:rPr>
              <a:t>2. НАГЛЯДНЫЕ: </a:t>
            </a:r>
            <a:r>
              <a:rPr lang="ru-RU" sz="1600" b="1" dirty="0">
                <a:latin typeface="Arial" pitchFamily="34" charset="0"/>
                <a:cs typeface="Arial" pitchFamily="34" charset="0"/>
              </a:rPr>
              <a:t>наблюдаемые явления, предметы, наглядные пособия</a:t>
            </a:r>
          </a:p>
          <a:p>
            <a:pPr algn="ctr">
              <a:defRPr/>
            </a:pPr>
            <a:endParaRPr lang="ru-RU" sz="1600" dirty="0">
              <a:latin typeface="Arial" pitchFamily="34" charset="0"/>
              <a:cs typeface="Arial" pitchFamily="34" charset="0"/>
            </a:endParaRPr>
          </a:p>
          <a:p>
            <a:pPr algn="ctr">
              <a:defRPr/>
            </a:pPr>
            <a:r>
              <a:rPr lang="ru-RU" sz="1600" dirty="0">
                <a:latin typeface="Arial" pitchFamily="34" charset="0"/>
                <a:cs typeface="Arial" pitchFamily="34" charset="0"/>
              </a:rPr>
              <a:t>Метод иллюстрации: показ таблиц, схем, рисунков, слайдов, зарисовок на доске.</a:t>
            </a:r>
          </a:p>
          <a:p>
            <a:pPr algn="ctr">
              <a:defRPr/>
            </a:pPr>
            <a:r>
              <a:rPr lang="ru-RU" sz="1600" dirty="0">
                <a:latin typeface="Arial" pitchFamily="34" charset="0"/>
                <a:cs typeface="Arial" pitchFamily="34" charset="0"/>
              </a:rPr>
              <a:t>Метод демонстрации</a:t>
            </a: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p:txBody>
      </p:sp>
      <p:sp>
        <p:nvSpPr>
          <p:cNvPr id="6" name="Скругленный прямоугольник 5"/>
          <p:cNvSpPr/>
          <p:nvPr/>
        </p:nvSpPr>
        <p:spPr>
          <a:xfrm>
            <a:off x="7631907" y="1378745"/>
            <a:ext cx="3583781" cy="5357812"/>
          </a:xfrm>
          <a:prstGeom prst="roundRect">
            <a:avLst/>
          </a:prstGeom>
          <a:solidFill>
            <a:schemeClr val="accent6">
              <a:lumMod val="20000"/>
              <a:lumOff val="80000"/>
            </a:schemeClr>
          </a:solidFill>
        </p:spPr>
        <p:style>
          <a:lnRef idx="2">
            <a:schemeClr val="accent4"/>
          </a:lnRef>
          <a:fillRef idx="1">
            <a:schemeClr val="lt1"/>
          </a:fillRef>
          <a:effectRef idx="0">
            <a:schemeClr val="accent4"/>
          </a:effectRef>
          <a:fontRef idx="minor">
            <a:schemeClr val="dk1"/>
          </a:fontRef>
        </p:style>
        <p:txBody>
          <a:bodyPr anchor="ctr"/>
          <a:lstStyle/>
          <a:p>
            <a:pPr>
              <a:defRPr/>
            </a:pPr>
            <a:r>
              <a:rPr lang="ru-RU" b="1" dirty="0">
                <a:solidFill>
                  <a:srgbClr val="C00000"/>
                </a:solidFill>
              </a:rPr>
              <a:t>3. ПРАКТИЧЕСКИЕ</a:t>
            </a:r>
            <a:r>
              <a:rPr lang="ru-RU" dirty="0">
                <a:solidFill>
                  <a:srgbClr val="C00000"/>
                </a:solidFill>
              </a:rPr>
              <a:t>: </a:t>
            </a:r>
            <a:r>
              <a:rPr lang="ru-RU" sz="1600" b="1" dirty="0">
                <a:latin typeface="Arial" pitchFamily="34" charset="0"/>
                <a:cs typeface="Arial" pitchFamily="34" charset="0"/>
              </a:rPr>
              <a:t>обучающиеся получают знания и вырабатывают умения, выполняя практические действия </a:t>
            </a:r>
            <a:r>
              <a:rPr lang="ru-RU" sz="1600" dirty="0">
                <a:latin typeface="Arial" pitchFamily="34" charset="0"/>
                <a:cs typeface="Arial" pitchFamily="34" charset="0"/>
              </a:rPr>
              <a:t>.</a:t>
            </a:r>
          </a:p>
          <a:p>
            <a:pPr>
              <a:defRPr/>
            </a:pPr>
            <a:endParaRPr lang="ru-RU" sz="1600" dirty="0">
              <a:latin typeface="Arial" pitchFamily="34" charset="0"/>
              <a:cs typeface="Arial" pitchFamily="34" charset="0"/>
            </a:endParaRPr>
          </a:p>
          <a:p>
            <a:pPr>
              <a:defRPr/>
            </a:pPr>
            <a:r>
              <a:rPr lang="ru-RU" sz="1600" u="sng" dirty="0">
                <a:latin typeface="Arial" pitchFamily="34" charset="0"/>
                <a:cs typeface="Arial" pitchFamily="34" charset="0"/>
              </a:rPr>
              <a:t>Упражнения</a:t>
            </a:r>
            <a:r>
              <a:rPr lang="ru-RU" sz="1600" dirty="0">
                <a:latin typeface="Arial" pitchFamily="34" charset="0"/>
                <a:cs typeface="Arial" pitchFamily="34" charset="0"/>
              </a:rPr>
              <a:t> (устные, письменные, графические , учебно-трудовые);</a:t>
            </a:r>
          </a:p>
          <a:p>
            <a:pPr>
              <a:defRPr/>
            </a:pPr>
            <a:endParaRPr lang="ru-RU" sz="1600" dirty="0">
              <a:latin typeface="Arial" pitchFamily="34" charset="0"/>
              <a:cs typeface="Arial" pitchFamily="34" charset="0"/>
            </a:endParaRPr>
          </a:p>
          <a:p>
            <a:pPr>
              <a:defRPr/>
            </a:pPr>
            <a:r>
              <a:rPr lang="ru-RU" sz="1600" dirty="0">
                <a:latin typeface="Arial" pitchFamily="34" charset="0"/>
                <a:cs typeface="Arial" pitchFamily="34" charset="0"/>
              </a:rPr>
              <a:t>Лабораторная работа, практическая работа, работа в мастерской,.</a:t>
            </a:r>
          </a:p>
          <a:p>
            <a:pPr>
              <a:defRPr/>
            </a:pPr>
            <a:endParaRPr lang="ru-RU" sz="1600" dirty="0">
              <a:latin typeface="Arial" pitchFamily="34" charset="0"/>
              <a:cs typeface="Arial" pitchFamily="34" charset="0"/>
            </a:endParaRPr>
          </a:p>
          <a:p>
            <a:pPr>
              <a:defRPr/>
            </a:pPr>
            <a:r>
              <a:rPr lang="ru-RU" sz="1600" dirty="0">
                <a:latin typeface="Arial" pitchFamily="34" charset="0"/>
                <a:cs typeface="Arial" pitchFamily="34" charset="0"/>
              </a:rPr>
              <a:t>Дидактические игры (ролевые, деловые, мозговой штурм).</a:t>
            </a:r>
          </a:p>
          <a:p>
            <a:pPr>
              <a:defRPr/>
            </a:pPr>
            <a:endParaRPr lang="ru-RU" sz="1600" dirty="0">
              <a:latin typeface="Arial" pitchFamily="34" charset="0"/>
              <a:cs typeface="Arial" pitchFamily="34" charset="0"/>
            </a:endParaRPr>
          </a:p>
          <a:p>
            <a:pPr>
              <a:defRPr/>
            </a:pPr>
            <a:r>
              <a:rPr lang="ru-RU" sz="1600" dirty="0">
                <a:latin typeface="Arial" pitchFamily="34" charset="0"/>
                <a:cs typeface="Arial" pitchFamily="34" charset="0"/>
              </a:rPr>
              <a:t>Работа с обучающими программами , работа с тренажерами </a:t>
            </a:r>
          </a:p>
        </p:txBody>
      </p:sp>
      <p:cxnSp>
        <p:nvCxnSpPr>
          <p:cNvPr id="8" name="Прямая со стрелкой 7"/>
          <p:cNvCxnSpPr/>
          <p:nvPr/>
        </p:nvCxnSpPr>
        <p:spPr>
          <a:xfrm rot="10800000" flipV="1">
            <a:off x="4024314" y="714375"/>
            <a:ext cx="928687" cy="642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16200000" flipH="1">
            <a:off x="5095876" y="1285876"/>
            <a:ext cx="1071562"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2" idx="2"/>
          </p:cNvCxnSpPr>
          <p:nvPr/>
        </p:nvCxnSpPr>
        <p:spPr>
          <a:xfrm rot="16200000" flipH="1">
            <a:off x="6417469" y="464344"/>
            <a:ext cx="500062"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3562" y="190500"/>
            <a:ext cx="126047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16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a:defRPr/>
            </a:pPr>
            <a:r>
              <a:rPr lang="ru-RU" sz="2400" dirty="0">
                <a:solidFill>
                  <a:schemeClr val="tx2">
                    <a:lumMod val="75000"/>
                  </a:schemeClr>
                </a:solidFill>
                <a:latin typeface="Arial" pitchFamily="34" charset="0"/>
                <a:cs typeface="Arial" pitchFamily="34" charset="0"/>
              </a:rPr>
              <a:t>Классификация методов обучения </a:t>
            </a:r>
            <a:r>
              <a:rPr lang="ru-RU" sz="1600" dirty="0">
                <a:solidFill>
                  <a:schemeClr val="tx2">
                    <a:lumMod val="75000"/>
                  </a:schemeClr>
                </a:solidFill>
                <a:latin typeface="Arial" pitchFamily="34" charset="0"/>
                <a:cs typeface="Arial" pitchFamily="34" charset="0"/>
              </a:rPr>
              <a:t>(</a:t>
            </a:r>
            <a:r>
              <a:rPr lang="ru-RU" sz="1600" dirty="0" err="1">
                <a:solidFill>
                  <a:schemeClr val="tx2">
                    <a:lumMod val="75000"/>
                  </a:schemeClr>
                </a:solidFill>
                <a:latin typeface="Arial" pitchFamily="34" charset="0"/>
                <a:cs typeface="Arial" pitchFamily="34" charset="0"/>
              </a:rPr>
              <a:t>Лернер</a:t>
            </a:r>
            <a:r>
              <a:rPr lang="ru-RU" sz="1600" dirty="0">
                <a:solidFill>
                  <a:schemeClr val="tx2">
                    <a:lumMod val="75000"/>
                  </a:schemeClr>
                </a:solidFill>
                <a:latin typeface="Arial" pitchFamily="34" charset="0"/>
                <a:cs typeface="Arial" pitchFamily="34" charset="0"/>
              </a:rPr>
              <a:t> И.Я., </a:t>
            </a:r>
            <a:r>
              <a:rPr lang="ru-RU" sz="1600" dirty="0" err="1">
                <a:solidFill>
                  <a:schemeClr val="tx2">
                    <a:lumMod val="75000"/>
                  </a:schemeClr>
                </a:solidFill>
                <a:latin typeface="Arial" pitchFamily="34" charset="0"/>
                <a:cs typeface="Arial" pitchFamily="34" charset="0"/>
              </a:rPr>
              <a:t>Скаткин</a:t>
            </a:r>
            <a:r>
              <a:rPr lang="ru-RU" sz="1600" dirty="0">
                <a:solidFill>
                  <a:schemeClr val="tx2">
                    <a:lumMod val="75000"/>
                  </a:schemeClr>
                </a:solidFill>
                <a:latin typeface="Arial" pitchFamily="34" charset="0"/>
                <a:cs typeface="Arial" pitchFamily="34" charset="0"/>
              </a:rPr>
              <a:t> М.Н.)</a:t>
            </a:r>
          </a:p>
        </p:txBody>
      </p:sp>
      <p:sp>
        <p:nvSpPr>
          <p:cNvPr id="4" name="Скругленный прямоугольник 3"/>
          <p:cNvSpPr/>
          <p:nvPr/>
        </p:nvSpPr>
        <p:spPr>
          <a:xfrm>
            <a:off x="1881189" y="1357314"/>
            <a:ext cx="3786187" cy="185737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2400" dirty="0">
                <a:latin typeface="Arial" pitchFamily="34" charset="0"/>
                <a:cs typeface="Arial" pitchFamily="34" charset="0"/>
              </a:rPr>
              <a:t>1</a:t>
            </a:r>
            <a:r>
              <a:rPr lang="ru-RU" sz="2400" b="1" dirty="0">
                <a:latin typeface="Arial" pitchFamily="34" charset="0"/>
                <a:cs typeface="Arial" pitchFamily="34" charset="0"/>
              </a:rPr>
              <a:t>. Объяснительно-иллюстративный</a:t>
            </a:r>
            <a:r>
              <a:rPr lang="ru-RU" sz="2400" dirty="0">
                <a:latin typeface="Arial" pitchFamily="34" charset="0"/>
                <a:cs typeface="Arial" pitchFamily="34" charset="0"/>
              </a:rPr>
              <a:t>, или репродуктивный (рассказ, лекция, объяснение)</a:t>
            </a:r>
          </a:p>
        </p:txBody>
      </p:sp>
      <p:sp>
        <p:nvSpPr>
          <p:cNvPr id="5" name="Скругленный прямоугольник 4"/>
          <p:cNvSpPr/>
          <p:nvPr/>
        </p:nvSpPr>
        <p:spPr>
          <a:xfrm>
            <a:off x="6524625" y="1428751"/>
            <a:ext cx="3786188" cy="164306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ru-RU" sz="2400" dirty="0">
                <a:latin typeface="Arial" pitchFamily="34" charset="0"/>
                <a:cs typeface="Arial" pitchFamily="34" charset="0"/>
              </a:rPr>
              <a:t>2. </a:t>
            </a:r>
            <a:r>
              <a:rPr lang="ru-RU" sz="2400" b="1" dirty="0">
                <a:latin typeface="Arial" pitchFamily="34" charset="0"/>
                <a:cs typeface="Arial" pitchFamily="34" charset="0"/>
              </a:rPr>
              <a:t>Проблемный </a:t>
            </a:r>
            <a:r>
              <a:rPr lang="ru-RU" sz="2400" dirty="0">
                <a:latin typeface="Arial" pitchFamily="34" charset="0"/>
                <a:cs typeface="Arial" pitchFamily="34" charset="0"/>
              </a:rPr>
              <a:t>(решение проблемных задач, вопросов, ситуаций)</a:t>
            </a:r>
          </a:p>
        </p:txBody>
      </p:sp>
      <p:sp>
        <p:nvSpPr>
          <p:cNvPr id="6" name="Скругленный прямоугольник 5"/>
          <p:cNvSpPr/>
          <p:nvPr/>
        </p:nvSpPr>
        <p:spPr>
          <a:xfrm>
            <a:off x="6310314" y="4429126"/>
            <a:ext cx="4071937" cy="221456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just">
              <a:defRPr/>
            </a:pPr>
            <a:r>
              <a:rPr lang="ru-RU" sz="2400" dirty="0">
                <a:latin typeface="Arial" pitchFamily="34" charset="0"/>
                <a:cs typeface="Arial" pitchFamily="34" charset="0"/>
              </a:rPr>
              <a:t>3. </a:t>
            </a:r>
            <a:r>
              <a:rPr lang="ru-RU" sz="2400" b="1" dirty="0">
                <a:latin typeface="Arial" pitchFamily="34" charset="0"/>
                <a:cs typeface="Arial" pitchFamily="34" charset="0"/>
              </a:rPr>
              <a:t>Частично-поисковый,</a:t>
            </a:r>
            <a:r>
              <a:rPr lang="ru-RU" sz="2400" dirty="0">
                <a:latin typeface="Arial" pitchFamily="34" charset="0"/>
                <a:cs typeface="Arial" pitchFamily="34" charset="0"/>
              </a:rPr>
              <a:t> или эвристический (овладение отдельными этапами, элементами процесса научного поиска, познания)</a:t>
            </a:r>
          </a:p>
        </p:txBody>
      </p:sp>
      <p:sp>
        <p:nvSpPr>
          <p:cNvPr id="7" name="Скругленный прямоугольник 6"/>
          <p:cNvSpPr/>
          <p:nvPr/>
        </p:nvSpPr>
        <p:spPr>
          <a:xfrm>
            <a:off x="1881189" y="4357688"/>
            <a:ext cx="4143375" cy="22145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ru-RU" sz="2400" dirty="0">
                <a:latin typeface="Arial" pitchFamily="34" charset="0"/>
                <a:cs typeface="Arial" pitchFamily="34" charset="0"/>
              </a:rPr>
              <a:t>4. </a:t>
            </a:r>
            <a:r>
              <a:rPr lang="ru-RU" sz="2400" b="1" dirty="0">
                <a:latin typeface="Arial" pitchFamily="34" charset="0"/>
                <a:cs typeface="Arial" pitchFamily="34" charset="0"/>
              </a:rPr>
              <a:t>Исследовательский </a:t>
            </a:r>
            <a:r>
              <a:rPr lang="ru-RU" sz="2400" dirty="0">
                <a:latin typeface="Arial" pitchFamily="34" charset="0"/>
                <a:cs typeface="Arial" pitchFamily="34" charset="0"/>
              </a:rPr>
              <a:t>(проблема решается учащимися самостоятельно, но под руководством преподавателя)</a:t>
            </a:r>
          </a:p>
        </p:txBody>
      </p:sp>
      <p:sp>
        <p:nvSpPr>
          <p:cNvPr id="9" name="Скругленный прямоугольник 8"/>
          <p:cNvSpPr/>
          <p:nvPr/>
        </p:nvSpPr>
        <p:spPr>
          <a:xfrm>
            <a:off x="4595814" y="3429000"/>
            <a:ext cx="3286125" cy="64293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000" b="1" dirty="0">
                <a:latin typeface="Arial" pitchFamily="34" charset="0"/>
                <a:cs typeface="Arial" pitchFamily="34" charset="0"/>
              </a:rPr>
              <a:t>МЕТОДЫ ОБУЧЕНИЯ</a:t>
            </a:r>
            <a:endParaRPr lang="ru-RU" b="1" dirty="0">
              <a:latin typeface="Arial" pitchFamily="34" charset="0"/>
              <a:cs typeface="Arial" pitchFamily="34" charset="0"/>
            </a:endParaRPr>
          </a:p>
        </p:txBody>
      </p:sp>
      <p:cxnSp>
        <p:nvCxnSpPr>
          <p:cNvPr id="11" name="Прямая со стрелкой 10"/>
          <p:cNvCxnSpPr/>
          <p:nvPr/>
        </p:nvCxnSpPr>
        <p:spPr>
          <a:xfrm rot="5400000" flipH="1" flipV="1">
            <a:off x="6738938" y="3143251"/>
            <a:ext cx="428625"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rot="16200000" flipV="1">
            <a:off x="5417344" y="3178969"/>
            <a:ext cx="357188" cy="285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7024688" y="4143375"/>
            <a:ext cx="57150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10800000" flipV="1">
            <a:off x="5310189" y="4143376"/>
            <a:ext cx="428625"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3562" y="190500"/>
            <a:ext cx="126047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82925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2275</Words>
  <Application>Microsoft Office PowerPoint</Application>
  <PresentationFormat>Широкоэкранный</PresentationFormat>
  <Paragraphs>223</Paragraphs>
  <Slides>39</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39</vt:i4>
      </vt:variant>
    </vt:vector>
  </HeadingPairs>
  <TitlesOfParts>
    <vt:vector size="45" baseType="lpstr">
      <vt:lpstr>Arial</vt:lpstr>
      <vt:lpstr>Calibri</vt:lpstr>
      <vt:lpstr>Calibri Light</vt:lpstr>
      <vt:lpstr>Times New Roman</vt:lpstr>
      <vt:lpstr>Wingdings</vt:lpstr>
      <vt:lpstr>Тема Office</vt:lpstr>
      <vt:lpstr>Презентация PowerPoint</vt:lpstr>
      <vt:lpstr>Презентация PowerPoint</vt:lpstr>
      <vt:lpstr>Понятие «Дидактические методы»</vt:lpstr>
      <vt:lpstr>Понятие «Метод обучения»</vt:lpstr>
      <vt:lpstr>Презентация PowerPoint</vt:lpstr>
      <vt:lpstr>Презентация PowerPoint</vt:lpstr>
      <vt:lpstr>Методы преподавания подразделяются на: </vt:lpstr>
      <vt:lpstr>Традиционная классификация методов обучения  (Д. О. Лордкипанидзе, Е. И. Голант, Н. М. Верзилин, А.К.Мынбаева)  </vt:lpstr>
      <vt:lpstr>Классификация методов обучения (Лернер И.Я., Скаткин М.Н.)</vt:lpstr>
      <vt:lpstr>Классификация методов обучения (Бабанский Ю.К.)</vt:lpstr>
      <vt:lpstr>Классификация методов обучения (Л.Йоваши)</vt:lpstr>
      <vt:lpstr>Классификация И.Я. Лернера и М.Н. Скаткина </vt:lpstr>
      <vt:lpstr>Классфикация методов активного обучения (М. Новик)</vt:lpstr>
      <vt:lpstr>Классификация методов обучения Б. П. Есипов, М. А. Данилов </vt:lpstr>
      <vt:lpstr>Презентация PowerPoint</vt:lpstr>
      <vt:lpstr>Метод кубика</vt:lpstr>
      <vt:lpstr>Метод «Ступеньки»  </vt:lpstr>
      <vt:lpstr>Метод блокнота </vt:lpstr>
      <vt:lpstr>Метод «Лента» </vt:lpstr>
      <vt:lpstr>Метод «Линейка» </vt:lpstr>
      <vt:lpstr>Метод паутинка</vt:lpstr>
      <vt:lpstr>Презентация PowerPoint</vt:lpstr>
      <vt:lpstr>Эмоционально-смысловой метод (Г.Лозанов) </vt:lpstr>
      <vt:lpstr>Действия по образцу </vt:lpstr>
      <vt:lpstr>Креативные группы </vt:lpstr>
      <vt:lpstr>Разбор «завалов»/ошибок</vt:lpstr>
      <vt:lpstr>Метод ротаций</vt:lpstr>
      <vt:lpstr>Метол «Лидер-ведомый»</vt:lpstr>
      <vt:lpstr>Метод «Летучка»</vt:lpstr>
      <vt:lpstr>Мифологемы </vt:lpstr>
      <vt:lpstr>Консалтинг/по другому консультирование  </vt:lpstr>
      <vt:lpstr>Участие в официальных мероприятиях </vt:lpstr>
      <vt:lpstr>Образовательные тренажеры </vt:lpstr>
      <vt:lpstr>Метод Петрова </vt:lpstr>
      <vt:lpstr>Метод Шехтера </vt:lpstr>
      <vt:lpstr>Метод Замяткина </vt:lpstr>
      <vt:lpstr>Метод карта памяти (Тони Бьюзен) </vt:lpstr>
      <vt:lpstr>Литература </vt:lpstr>
      <vt:lpstr>Спасибо за внимание!   Ваши вопросы и предложения!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МЕТОДЫ ОБУЧЕНИЯ  </dc:title>
  <dc:creator>Lenovo</dc:creator>
  <cp:lastModifiedBy>Долорес Нургалиева</cp:lastModifiedBy>
  <cp:revision>76</cp:revision>
  <dcterms:created xsi:type="dcterms:W3CDTF">2021-05-07T15:34:39Z</dcterms:created>
  <dcterms:modified xsi:type="dcterms:W3CDTF">2022-01-27T14:05:11Z</dcterms:modified>
</cp:coreProperties>
</file>